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67" r:id="rId3"/>
    <p:sldId id="306" r:id="rId4"/>
    <p:sldId id="266" r:id="rId5"/>
    <p:sldId id="317" r:id="rId6"/>
    <p:sldId id="318" r:id="rId7"/>
    <p:sldId id="265" r:id="rId8"/>
    <p:sldId id="284" r:id="rId9"/>
    <p:sldId id="273" r:id="rId10"/>
    <p:sldId id="268" r:id="rId11"/>
    <p:sldId id="270" r:id="rId12"/>
    <p:sldId id="271" r:id="rId13"/>
    <p:sldId id="272" r:id="rId14"/>
    <p:sldId id="274" r:id="rId15"/>
    <p:sldId id="275" r:id="rId16"/>
    <p:sldId id="276" r:id="rId17"/>
    <p:sldId id="269" r:id="rId18"/>
    <p:sldId id="319" r:id="rId19"/>
    <p:sldId id="320" r:id="rId20"/>
    <p:sldId id="321" r:id="rId21"/>
    <p:sldId id="322" r:id="rId22"/>
    <p:sldId id="277" r:id="rId23"/>
    <p:sldId id="304" r:id="rId24"/>
    <p:sldId id="310" r:id="rId25"/>
    <p:sldId id="311" r:id="rId26"/>
    <p:sldId id="280" r:id="rId27"/>
    <p:sldId id="305" r:id="rId28"/>
    <p:sldId id="281" r:id="rId29"/>
    <p:sldId id="279" r:id="rId30"/>
    <p:sldId id="278" r:id="rId31"/>
    <p:sldId id="285" r:id="rId32"/>
    <p:sldId id="286" r:id="rId33"/>
    <p:sldId id="263" r:id="rId34"/>
    <p:sldId id="287" r:id="rId35"/>
    <p:sldId id="282" r:id="rId36"/>
    <p:sldId id="283" r:id="rId37"/>
    <p:sldId id="259" r:id="rId38"/>
    <p:sldId id="257" r:id="rId39"/>
    <p:sldId id="258" r:id="rId40"/>
    <p:sldId id="293" r:id="rId41"/>
    <p:sldId id="315" r:id="rId42"/>
    <p:sldId id="316" r:id="rId43"/>
    <p:sldId id="288" r:id="rId44"/>
    <p:sldId id="294" r:id="rId45"/>
    <p:sldId id="289" r:id="rId46"/>
    <p:sldId id="290" r:id="rId47"/>
    <p:sldId id="291" r:id="rId48"/>
    <p:sldId id="314" r:id="rId49"/>
    <p:sldId id="292" r:id="rId50"/>
    <p:sldId id="312" r:id="rId51"/>
    <p:sldId id="297" r:id="rId52"/>
    <p:sldId id="296" r:id="rId53"/>
    <p:sldId id="299" r:id="rId54"/>
    <p:sldId id="301" r:id="rId55"/>
    <p:sldId id="300" r:id="rId56"/>
    <p:sldId id="307" r:id="rId57"/>
    <p:sldId id="308" r:id="rId58"/>
    <p:sldId id="302" r:id="rId59"/>
    <p:sldId id="303" r:id="rId60"/>
    <p:sldId id="313" r:id="rId61"/>
    <p:sldId id="309" r:id="rId6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E7565426-B16E-9F46-AF27-AE5B40235C27}" type="datetimeFigureOut">
              <a:rPr lang="en-US" smtClean="0"/>
              <a:pPr/>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BE317-96F2-8C4A-BC18-26E23F5ECA18}" type="slidenum">
              <a:rPr lang="en-US" smtClean="0"/>
              <a:pPr/>
              <a:t>‹#›</a:t>
            </a:fld>
            <a:endParaRPr lang="en-US"/>
          </a:p>
        </p:txBody>
      </p:sp>
    </p:spTree>
    <p:extLst>
      <p:ext uri="{BB962C8B-B14F-4D97-AF65-F5344CB8AC3E}">
        <p14:creationId xmlns:p14="http://schemas.microsoft.com/office/powerpoint/2010/main" val="1892830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E7565426-B16E-9F46-AF27-AE5B40235C27}" type="datetimeFigureOut">
              <a:rPr lang="en-US" smtClean="0"/>
              <a:pPr/>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BE317-96F2-8C4A-BC18-26E23F5ECA18}" type="slidenum">
              <a:rPr lang="en-US" smtClean="0"/>
              <a:pPr/>
              <a:t>‹#›</a:t>
            </a:fld>
            <a:endParaRPr lang="en-US"/>
          </a:p>
        </p:txBody>
      </p:sp>
    </p:spTree>
    <p:extLst>
      <p:ext uri="{BB962C8B-B14F-4D97-AF65-F5344CB8AC3E}">
        <p14:creationId xmlns:p14="http://schemas.microsoft.com/office/powerpoint/2010/main" val="3161966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E7565426-B16E-9F46-AF27-AE5B40235C27}" type="datetimeFigureOut">
              <a:rPr lang="en-US" smtClean="0"/>
              <a:pPr/>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BE317-96F2-8C4A-BC18-26E23F5ECA18}" type="slidenum">
              <a:rPr lang="en-US" smtClean="0"/>
              <a:pPr/>
              <a:t>‹#›</a:t>
            </a:fld>
            <a:endParaRPr lang="en-US"/>
          </a:p>
        </p:txBody>
      </p:sp>
    </p:spTree>
    <p:extLst>
      <p:ext uri="{BB962C8B-B14F-4D97-AF65-F5344CB8AC3E}">
        <p14:creationId xmlns:p14="http://schemas.microsoft.com/office/powerpoint/2010/main" val="4600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E7565426-B16E-9F46-AF27-AE5B40235C27}" type="datetimeFigureOut">
              <a:rPr lang="en-US" smtClean="0"/>
              <a:pPr/>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BE317-96F2-8C4A-BC18-26E23F5ECA18}" type="slidenum">
              <a:rPr lang="en-US" smtClean="0"/>
              <a:pPr/>
              <a:t>‹#›</a:t>
            </a:fld>
            <a:endParaRPr lang="en-US"/>
          </a:p>
        </p:txBody>
      </p:sp>
    </p:spTree>
    <p:extLst>
      <p:ext uri="{BB962C8B-B14F-4D97-AF65-F5344CB8AC3E}">
        <p14:creationId xmlns:p14="http://schemas.microsoft.com/office/powerpoint/2010/main" val="273955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E7565426-B16E-9F46-AF27-AE5B40235C27}" type="datetimeFigureOut">
              <a:rPr lang="en-US" smtClean="0"/>
              <a:pPr/>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BE317-96F2-8C4A-BC18-26E23F5ECA18}" type="slidenum">
              <a:rPr lang="en-US" smtClean="0"/>
              <a:pPr/>
              <a:t>‹#›</a:t>
            </a:fld>
            <a:endParaRPr lang="en-US"/>
          </a:p>
        </p:txBody>
      </p:sp>
    </p:spTree>
    <p:extLst>
      <p:ext uri="{BB962C8B-B14F-4D97-AF65-F5344CB8AC3E}">
        <p14:creationId xmlns:p14="http://schemas.microsoft.com/office/powerpoint/2010/main" val="1067572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E7565426-B16E-9F46-AF27-AE5B40235C27}" type="datetimeFigureOut">
              <a:rPr lang="en-US" smtClean="0"/>
              <a:pPr/>
              <a:t>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1BE317-96F2-8C4A-BC18-26E23F5ECA18}" type="slidenum">
              <a:rPr lang="en-US" smtClean="0"/>
              <a:pPr/>
              <a:t>‹#›</a:t>
            </a:fld>
            <a:endParaRPr lang="en-US"/>
          </a:p>
        </p:txBody>
      </p:sp>
    </p:spTree>
    <p:extLst>
      <p:ext uri="{BB962C8B-B14F-4D97-AF65-F5344CB8AC3E}">
        <p14:creationId xmlns:p14="http://schemas.microsoft.com/office/powerpoint/2010/main" val="4259580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E7565426-B16E-9F46-AF27-AE5B40235C27}" type="datetimeFigureOut">
              <a:rPr lang="en-US" smtClean="0"/>
              <a:pPr/>
              <a:t>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1BE317-96F2-8C4A-BC18-26E23F5ECA18}" type="slidenum">
              <a:rPr lang="en-US" smtClean="0"/>
              <a:pPr/>
              <a:t>‹#›</a:t>
            </a:fld>
            <a:endParaRPr lang="en-US"/>
          </a:p>
        </p:txBody>
      </p:sp>
    </p:spTree>
    <p:extLst>
      <p:ext uri="{BB962C8B-B14F-4D97-AF65-F5344CB8AC3E}">
        <p14:creationId xmlns:p14="http://schemas.microsoft.com/office/powerpoint/2010/main" val="190451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E7565426-B16E-9F46-AF27-AE5B40235C27}" type="datetimeFigureOut">
              <a:rPr lang="en-US" smtClean="0"/>
              <a:pPr/>
              <a:t>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1BE317-96F2-8C4A-BC18-26E23F5ECA18}" type="slidenum">
              <a:rPr lang="en-US" smtClean="0"/>
              <a:pPr/>
              <a:t>‹#›</a:t>
            </a:fld>
            <a:endParaRPr lang="en-US"/>
          </a:p>
        </p:txBody>
      </p:sp>
    </p:spTree>
    <p:extLst>
      <p:ext uri="{BB962C8B-B14F-4D97-AF65-F5344CB8AC3E}">
        <p14:creationId xmlns:p14="http://schemas.microsoft.com/office/powerpoint/2010/main" val="3665510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565426-B16E-9F46-AF27-AE5B40235C27}" type="datetimeFigureOut">
              <a:rPr lang="en-US" smtClean="0"/>
              <a:pPr/>
              <a:t>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1BE317-96F2-8C4A-BC18-26E23F5ECA18}" type="slidenum">
              <a:rPr lang="en-US" smtClean="0"/>
              <a:pPr/>
              <a:t>‹#›</a:t>
            </a:fld>
            <a:endParaRPr lang="en-US"/>
          </a:p>
        </p:txBody>
      </p:sp>
    </p:spTree>
    <p:extLst>
      <p:ext uri="{BB962C8B-B14F-4D97-AF65-F5344CB8AC3E}">
        <p14:creationId xmlns:p14="http://schemas.microsoft.com/office/powerpoint/2010/main" val="2249067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E7565426-B16E-9F46-AF27-AE5B40235C27}" type="datetimeFigureOut">
              <a:rPr lang="en-US" smtClean="0"/>
              <a:pPr/>
              <a:t>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1BE317-96F2-8C4A-BC18-26E23F5ECA18}" type="slidenum">
              <a:rPr lang="en-US" smtClean="0"/>
              <a:pPr/>
              <a:t>‹#›</a:t>
            </a:fld>
            <a:endParaRPr lang="en-US"/>
          </a:p>
        </p:txBody>
      </p:sp>
    </p:spTree>
    <p:extLst>
      <p:ext uri="{BB962C8B-B14F-4D97-AF65-F5344CB8AC3E}">
        <p14:creationId xmlns:p14="http://schemas.microsoft.com/office/powerpoint/2010/main" val="2571526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E7565426-B16E-9F46-AF27-AE5B40235C27}" type="datetimeFigureOut">
              <a:rPr lang="en-US" smtClean="0"/>
              <a:pPr/>
              <a:t>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1BE317-96F2-8C4A-BC18-26E23F5ECA18}" type="slidenum">
              <a:rPr lang="en-US" smtClean="0"/>
              <a:pPr/>
              <a:t>‹#›</a:t>
            </a:fld>
            <a:endParaRPr lang="en-US"/>
          </a:p>
        </p:txBody>
      </p:sp>
    </p:spTree>
    <p:extLst>
      <p:ext uri="{BB962C8B-B14F-4D97-AF65-F5344CB8AC3E}">
        <p14:creationId xmlns:p14="http://schemas.microsoft.com/office/powerpoint/2010/main" val="2270931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65426-B16E-9F46-AF27-AE5B40235C27}" type="datetimeFigureOut">
              <a:rPr lang="en-US" smtClean="0"/>
              <a:pPr/>
              <a:t>3/1/2021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1BE317-96F2-8C4A-BC18-26E23F5ECA18}" type="slidenum">
              <a:rPr lang="en-US" smtClean="0"/>
              <a:pPr/>
              <a:t>‹#›</a:t>
            </a:fld>
            <a:endParaRPr lang="en-US"/>
          </a:p>
        </p:txBody>
      </p:sp>
    </p:spTree>
    <p:extLst>
      <p:ext uri="{BB962C8B-B14F-4D97-AF65-F5344CB8AC3E}">
        <p14:creationId xmlns:p14="http://schemas.microsoft.com/office/powerpoint/2010/main" val="413568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file://localhost/Users/jpm/Documents/Talks%202018/Pictures/John%20Rock.jpg" TargetMode="External"/><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file://localhost/Users/jpm/Documents/Talks%202018/Pictures/the%20Pill.jpg" TargetMode="External"/><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file://localhost/Users/jpm/Documents/Talks%202018/Pictures/progesterone.png" TargetMode="External"/><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file://localhost/Users/jpm/Documents/Talks%202018/Pictures/progestin.png" TargetMode="External"/><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file://localhost/Users/jpm/Documents/Talks%202018/Pictures/john%20xxiii.jpg" TargetMode="External"/><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file://localhost/Users/jpm/Documents/Talks%202018/Pictures/birth%20control%20commission.jpg" TargetMode="External"/><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file://localhost/Users/jpm/Documents/Talks%202018/Pictures/Paul%20VI.jpg" TargetMode="External"/><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file://localhost/Users/jpm/Documents/Talks%202018/Pictures/john%20rock%20book.jpg" TargetMode="External"/><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file://localhost/Users/jpm/Documents/Talks%202018/Pictures/tablet.png" TargetMode="External"/><Relationship Id="rId2" Type="http://schemas.openxmlformats.org/officeDocument/2006/relationships/image" Target="../media/image17.png"/><Relationship Id="rId1" Type="http://schemas.openxmlformats.org/officeDocument/2006/relationships/slideLayout" Target="../slideLayouts/slideLayout7.xml"/><Relationship Id="rId5" Type="http://schemas.openxmlformats.org/officeDocument/2006/relationships/image" Target="file://localhost/Users/jpm/Documents/Talks%202018/Pictures/national%20catholic%20reporter.png" TargetMode="External"/><Relationship Id="rId4" Type="http://schemas.openxmlformats.org/officeDocument/2006/relationships/image" Target="../media/image1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file://localhost/Users/jpm/Documents/Talks%202018/Pictures/humanae%20vitae.jpg" TargetMode="External"/><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file://localhost/Users/jpm/Documents/Talks%202018/Pictures/Paul%20VI.jpg" TargetMode="External"/><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3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image" Target="file://localhost/Users/jpm/Documents/Talks%202018/Pictures/Paul%20VI.jpg" TargetMode="External"/><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file://localhost/Users/jpm/Documents/Talks%202018/Pictures/Casti%20Connubii.jp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file://localhost/Users/jpm/Documents/Courses%202018-19/Vatican%20II-2018/Vatican%20II%20pictures/Pius%20XII.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97346"/>
            <a:ext cx="4572000" cy="2308324"/>
          </a:xfrm>
          <a:prstGeom prst="rect">
            <a:avLst/>
          </a:prstGeom>
        </p:spPr>
        <p:txBody>
          <a:bodyPr>
            <a:spAutoFit/>
          </a:bodyPr>
          <a:lstStyle/>
          <a:p>
            <a:r>
              <a:rPr lang="en-US" dirty="0" smtClean="0"/>
              <a:t>17. </a:t>
            </a:r>
            <a:r>
              <a:rPr lang="en-US" dirty="0"/>
              <a:t>Upright men can even better convince themselves of the solid grounds on which the teaching of the Church in this field is based, if they care to reflect upon the consequences of methods of artificial birth control. Let them consider, first of all, how wide and easy a road would thus be opened up towards conjugal infidelity and the general lowering of morality. </a:t>
            </a:r>
          </a:p>
        </p:txBody>
      </p:sp>
    </p:spTree>
    <p:extLst>
      <p:ext uri="{BB962C8B-B14F-4D97-AF65-F5344CB8AC3E}">
        <p14:creationId xmlns:p14="http://schemas.microsoft.com/office/powerpoint/2010/main" val="1917490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John Rock.jpg" descr="/Users/jpm/Documents/Talks 2018/Pictures/John Rock.jp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3191615" y="878484"/>
            <a:ext cx="2565400" cy="3162300"/>
          </a:xfrm>
          <a:prstGeom prst="rect">
            <a:avLst/>
          </a:prstGeom>
        </p:spPr>
      </p:pic>
      <p:sp>
        <p:nvSpPr>
          <p:cNvPr id="3" name="TextBox 2"/>
          <p:cNvSpPr txBox="1"/>
          <p:nvPr/>
        </p:nvSpPr>
        <p:spPr>
          <a:xfrm>
            <a:off x="2888681" y="5275653"/>
            <a:ext cx="4598071" cy="461665"/>
          </a:xfrm>
          <a:prstGeom prst="rect">
            <a:avLst/>
          </a:prstGeom>
          <a:noFill/>
        </p:spPr>
        <p:txBody>
          <a:bodyPr wrap="square" rtlCol="0">
            <a:spAutoFit/>
          </a:bodyPr>
          <a:lstStyle/>
          <a:p>
            <a:r>
              <a:rPr lang="en-US" sz="2400" dirty="0" smtClean="0"/>
              <a:t>Dr. John Rock (Harvard</a:t>
            </a:r>
            <a:r>
              <a:rPr lang="en-US" sz="2400" dirty="0"/>
              <a:t>)</a:t>
            </a:r>
            <a:r>
              <a:rPr lang="en-US" sz="2400" dirty="0" smtClean="0"/>
              <a:t> 1890-1984 </a:t>
            </a:r>
            <a:endParaRPr lang="en-US" sz="2400" dirty="0"/>
          </a:p>
        </p:txBody>
      </p:sp>
    </p:spTree>
    <p:extLst>
      <p:ext uri="{BB962C8B-B14F-4D97-AF65-F5344CB8AC3E}">
        <p14:creationId xmlns:p14="http://schemas.microsoft.com/office/powerpoint/2010/main" val="694499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the Pill.jpg" descr="/Users/jpm/Documents/Talks 2018/Pictures/the Pill.jp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2984500" y="2146300"/>
            <a:ext cx="3162300" cy="2565400"/>
          </a:xfrm>
          <a:prstGeom prst="rect">
            <a:avLst/>
          </a:prstGeom>
        </p:spPr>
      </p:pic>
    </p:spTree>
    <p:extLst>
      <p:ext uri="{BB962C8B-B14F-4D97-AF65-F5344CB8AC3E}">
        <p14:creationId xmlns:p14="http://schemas.microsoft.com/office/powerpoint/2010/main" val="3272535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rogesterone.png" descr="/Users/jpm/Documents/Talks 2018/Pictures/progesterone.pn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2908300" y="2197100"/>
            <a:ext cx="3327400" cy="2451100"/>
          </a:xfrm>
          <a:prstGeom prst="rect">
            <a:avLst/>
          </a:prstGeom>
        </p:spPr>
      </p:pic>
      <p:sp>
        <p:nvSpPr>
          <p:cNvPr id="3" name="TextBox 2"/>
          <p:cNvSpPr txBox="1"/>
          <p:nvPr/>
        </p:nvSpPr>
        <p:spPr>
          <a:xfrm>
            <a:off x="2908300" y="5345437"/>
            <a:ext cx="4921782" cy="461665"/>
          </a:xfrm>
          <a:prstGeom prst="rect">
            <a:avLst/>
          </a:prstGeom>
          <a:noFill/>
        </p:spPr>
        <p:txBody>
          <a:bodyPr wrap="square" rtlCol="0">
            <a:spAutoFit/>
          </a:bodyPr>
          <a:lstStyle/>
          <a:p>
            <a:r>
              <a:rPr lang="en-US" sz="2400" dirty="0" smtClean="0"/>
              <a:t>Progesterone (endogenous)</a:t>
            </a:r>
            <a:endParaRPr lang="en-US" sz="2400" dirty="0"/>
          </a:p>
        </p:txBody>
      </p:sp>
    </p:spTree>
    <p:extLst>
      <p:ext uri="{BB962C8B-B14F-4D97-AF65-F5344CB8AC3E}">
        <p14:creationId xmlns:p14="http://schemas.microsoft.com/office/powerpoint/2010/main" val="1774137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rogestin.png" descr="/Users/jpm/Documents/Talks 2018/Pictures/progestin.pn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3136900" y="2438400"/>
            <a:ext cx="2857500" cy="1981200"/>
          </a:xfrm>
          <a:prstGeom prst="rect">
            <a:avLst/>
          </a:prstGeom>
        </p:spPr>
      </p:pic>
      <p:sp>
        <p:nvSpPr>
          <p:cNvPr id="3" name="TextBox 2"/>
          <p:cNvSpPr txBox="1"/>
          <p:nvPr/>
        </p:nvSpPr>
        <p:spPr>
          <a:xfrm>
            <a:off x="3136900" y="5443134"/>
            <a:ext cx="3662909" cy="461665"/>
          </a:xfrm>
          <a:prstGeom prst="rect">
            <a:avLst/>
          </a:prstGeom>
          <a:noFill/>
        </p:spPr>
        <p:txBody>
          <a:bodyPr wrap="square" rtlCol="0">
            <a:spAutoFit/>
          </a:bodyPr>
          <a:lstStyle/>
          <a:p>
            <a:r>
              <a:rPr lang="en-US" sz="2400" dirty="0" smtClean="0"/>
              <a:t>Progestin (exogenous)</a:t>
            </a:r>
            <a:endParaRPr lang="en-US" sz="2400" dirty="0"/>
          </a:p>
        </p:txBody>
      </p:sp>
    </p:spTree>
    <p:extLst>
      <p:ext uri="{BB962C8B-B14F-4D97-AF65-F5344CB8AC3E}">
        <p14:creationId xmlns:p14="http://schemas.microsoft.com/office/powerpoint/2010/main" val="556786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john xxiii.jpg" descr="/Users/jpm/Documents/Talks 2018/Pictures/john xxiii.jp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3302000" y="1152592"/>
            <a:ext cx="2540000" cy="3060700"/>
          </a:xfrm>
          <a:prstGeom prst="rect">
            <a:avLst/>
          </a:prstGeom>
        </p:spPr>
      </p:pic>
      <p:sp>
        <p:nvSpPr>
          <p:cNvPr id="3" name="TextBox 2"/>
          <p:cNvSpPr txBox="1"/>
          <p:nvPr/>
        </p:nvSpPr>
        <p:spPr>
          <a:xfrm>
            <a:off x="3014275" y="5415221"/>
            <a:ext cx="4607213" cy="461665"/>
          </a:xfrm>
          <a:prstGeom prst="rect">
            <a:avLst/>
          </a:prstGeom>
          <a:noFill/>
        </p:spPr>
        <p:txBody>
          <a:bodyPr wrap="square" rtlCol="0">
            <a:spAutoFit/>
          </a:bodyPr>
          <a:lstStyle/>
          <a:p>
            <a:r>
              <a:rPr lang="en-US" sz="2400" dirty="0" smtClean="0"/>
              <a:t>Pope Saint John XXIII (1958-1963)</a:t>
            </a:r>
            <a:endParaRPr lang="en-US" sz="2400" dirty="0"/>
          </a:p>
        </p:txBody>
      </p:sp>
    </p:spTree>
    <p:extLst>
      <p:ext uri="{BB962C8B-B14F-4D97-AF65-F5344CB8AC3E}">
        <p14:creationId xmlns:p14="http://schemas.microsoft.com/office/powerpoint/2010/main" val="2806747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rth control commission.jpg" descr="/Users/jpm/Documents/Talks 2018/Pictures/birth control commission.jp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2612885" y="650876"/>
            <a:ext cx="2857467" cy="4019827"/>
          </a:xfrm>
          <a:prstGeom prst="rect">
            <a:avLst/>
          </a:prstGeom>
        </p:spPr>
      </p:pic>
      <p:sp>
        <p:nvSpPr>
          <p:cNvPr id="3" name="TextBox 2"/>
          <p:cNvSpPr txBox="1"/>
          <p:nvPr/>
        </p:nvSpPr>
        <p:spPr>
          <a:xfrm>
            <a:off x="2149068" y="5568745"/>
            <a:ext cx="4924086" cy="461665"/>
          </a:xfrm>
          <a:prstGeom prst="rect">
            <a:avLst/>
          </a:prstGeom>
          <a:noFill/>
        </p:spPr>
        <p:txBody>
          <a:bodyPr wrap="square" rtlCol="0">
            <a:spAutoFit/>
          </a:bodyPr>
          <a:lstStyle/>
          <a:p>
            <a:r>
              <a:rPr lang="en-US" sz="2400" dirty="0" smtClean="0"/>
              <a:t>The ‘Birth Control Commission’, 1963</a:t>
            </a:r>
            <a:endParaRPr lang="en-US" sz="2400" dirty="0"/>
          </a:p>
        </p:txBody>
      </p:sp>
    </p:spTree>
    <p:extLst>
      <p:ext uri="{BB962C8B-B14F-4D97-AF65-F5344CB8AC3E}">
        <p14:creationId xmlns:p14="http://schemas.microsoft.com/office/powerpoint/2010/main" val="2820686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aul VI.jpg" descr="/Users/jpm/Documents/Talks 2018/Pictures/Paul VI.jp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2497941" y="870482"/>
            <a:ext cx="2571899" cy="3179802"/>
          </a:xfrm>
          <a:prstGeom prst="rect">
            <a:avLst/>
          </a:prstGeom>
        </p:spPr>
      </p:pic>
      <p:sp>
        <p:nvSpPr>
          <p:cNvPr id="3" name="TextBox 2"/>
          <p:cNvSpPr txBox="1"/>
          <p:nvPr/>
        </p:nvSpPr>
        <p:spPr>
          <a:xfrm>
            <a:off x="2497942" y="4787167"/>
            <a:ext cx="4830446" cy="1569660"/>
          </a:xfrm>
          <a:prstGeom prst="rect">
            <a:avLst/>
          </a:prstGeom>
          <a:noFill/>
        </p:spPr>
        <p:txBody>
          <a:bodyPr wrap="square" rtlCol="0">
            <a:spAutoFit/>
          </a:bodyPr>
          <a:lstStyle/>
          <a:p>
            <a:r>
              <a:rPr lang="en-US" sz="2400" dirty="0" smtClean="0"/>
              <a:t>Pope Saint Paul VI (1963-1978)</a:t>
            </a:r>
          </a:p>
          <a:p>
            <a:endParaRPr lang="en-US" sz="2400" dirty="0"/>
          </a:p>
          <a:p>
            <a:r>
              <a:rPr lang="en-US" sz="2400" dirty="0" smtClean="0"/>
              <a:t>Continued the ‘Commission’, increased members to 73</a:t>
            </a:r>
            <a:endParaRPr lang="en-US" sz="2400" dirty="0"/>
          </a:p>
        </p:txBody>
      </p:sp>
    </p:spTree>
    <p:extLst>
      <p:ext uri="{BB962C8B-B14F-4D97-AF65-F5344CB8AC3E}">
        <p14:creationId xmlns:p14="http://schemas.microsoft.com/office/powerpoint/2010/main" val="1372471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john rock book.jpg" descr="/Users/jpm/Documents/Talks 2018/Pictures/john rock book.jp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3365500" y="1739900"/>
            <a:ext cx="2413000" cy="3365500"/>
          </a:xfrm>
          <a:prstGeom prst="rect">
            <a:avLst/>
          </a:prstGeom>
        </p:spPr>
      </p:pic>
      <p:sp>
        <p:nvSpPr>
          <p:cNvPr id="3" name="TextBox 2"/>
          <p:cNvSpPr txBox="1"/>
          <p:nvPr/>
        </p:nvSpPr>
        <p:spPr>
          <a:xfrm>
            <a:off x="3977169" y="5540831"/>
            <a:ext cx="1213330" cy="461665"/>
          </a:xfrm>
          <a:prstGeom prst="rect">
            <a:avLst/>
          </a:prstGeom>
          <a:noFill/>
        </p:spPr>
        <p:txBody>
          <a:bodyPr wrap="square" rtlCol="0">
            <a:spAutoFit/>
          </a:bodyPr>
          <a:lstStyle/>
          <a:p>
            <a:r>
              <a:rPr lang="en-US" sz="2400" dirty="0" smtClean="0"/>
              <a:t>1964</a:t>
            </a:r>
            <a:endParaRPr lang="en-US" sz="2400" dirty="0"/>
          </a:p>
        </p:txBody>
      </p:sp>
    </p:spTree>
    <p:extLst>
      <p:ext uri="{BB962C8B-B14F-4D97-AF65-F5344CB8AC3E}">
        <p14:creationId xmlns:p14="http://schemas.microsoft.com/office/powerpoint/2010/main" val="3364869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561735" cy="3573607"/>
          </a:xfrm>
          <a:prstGeom prst="rect">
            <a:avLst/>
          </a:prstGeom>
        </p:spPr>
      </p:pic>
      <p:sp>
        <p:nvSpPr>
          <p:cNvPr id="3" name="TextBox 2"/>
          <p:cNvSpPr txBox="1"/>
          <p:nvPr/>
        </p:nvSpPr>
        <p:spPr>
          <a:xfrm flipH="1">
            <a:off x="540773" y="3805084"/>
            <a:ext cx="8101781" cy="2677656"/>
          </a:xfrm>
          <a:prstGeom prst="rect">
            <a:avLst/>
          </a:prstGeom>
          <a:noFill/>
        </p:spPr>
        <p:txBody>
          <a:bodyPr wrap="square" rtlCol="0">
            <a:spAutoFit/>
          </a:bodyPr>
          <a:lstStyle/>
          <a:p>
            <a:r>
              <a:rPr lang="en-CA" sz="2800" dirty="0" smtClean="0"/>
              <a:t>The ‘Comstock’ Laws, passed March 3, 1873, were a series of federal statutes forbidding the use of the U.S. Postal Service to send any ‘obscenity, contraceptives, abortifacients, sex toys, any personal letters with sexually explicit content, or any information regarding the above </a:t>
            </a:r>
            <a:endParaRPr lang="en-CA" sz="2800" dirty="0"/>
          </a:p>
        </p:txBody>
      </p:sp>
    </p:spTree>
    <p:extLst>
      <p:ext uri="{BB962C8B-B14F-4D97-AF65-F5344CB8AC3E}">
        <p14:creationId xmlns:p14="http://schemas.microsoft.com/office/powerpoint/2010/main" val="297934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3313469" y="2507226"/>
            <a:ext cx="5515898" cy="3416320"/>
          </a:xfrm>
          <a:prstGeom prst="rect">
            <a:avLst/>
          </a:prstGeom>
          <a:noFill/>
        </p:spPr>
        <p:txBody>
          <a:bodyPr wrap="square" rtlCol="0">
            <a:spAutoFit/>
          </a:bodyPr>
          <a:lstStyle/>
          <a:p>
            <a:r>
              <a:rPr lang="en-CA" sz="2400" dirty="0" smtClean="0"/>
              <a:t>Laws were soon extended state by state to forbid the use of contraceptives, and Connecticut was one of them. </a:t>
            </a:r>
          </a:p>
          <a:p>
            <a:endParaRPr lang="en-CA" sz="2400" dirty="0"/>
          </a:p>
          <a:p>
            <a:r>
              <a:rPr lang="en-CA" sz="2400" dirty="0" smtClean="0"/>
              <a:t>Estelle Griswold was the Executive Director of the Planned Parenthood League of Connecticut, and brought the state’s proscription of contraceptives to the Supreme Court in 1965</a:t>
            </a:r>
            <a:endParaRPr lang="en-CA" sz="24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1947" y="659104"/>
            <a:ext cx="2504375" cy="3134909"/>
          </a:xfrm>
          <a:prstGeom prst="rect">
            <a:avLst/>
          </a:prstGeom>
        </p:spPr>
      </p:pic>
      <p:sp>
        <p:nvSpPr>
          <p:cNvPr id="4" name="TextBox 3"/>
          <p:cNvSpPr txBox="1"/>
          <p:nvPr/>
        </p:nvSpPr>
        <p:spPr>
          <a:xfrm>
            <a:off x="934065" y="4188542"/>
            <a:ext cx="1487971" cy="369332"/>
          </a:xfrm>
          <a:prstGeom prst="rect">
            <a:avLst/>
          </a:prstGeom>
          <a:noFill/>
        </p:spPr>
        <p:txBody>
          <a:bodyPr wrap="none" rtlCol="0">
            <a:spAutoFit/>
          </a:bodyPr>
          <a:lstStyle/>
          <a:p>
            <a:r>
              <a:rPr lang="en-CA" dirty="0" smtClean="0"/>
              <a:t>Wikipedia.org</a:t>
            </a:r>
            <a:endParaRPr lang="en-CA" dirty="0"/>
          </a:p>
        </p:txBody>
      </p:sp>
    </p:spTree>
    <p:extLst>
      <p:ext uri="{BB962C8B-B14F-4D97-AF65-F5344CB8AC3E}">
        <p14:creationId xmlns:p14="http://schemas.microsoft.com/office/powerpoint/2010/main" val="261056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Ona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1751" y="819149"/>
            <a:ext cx="3924215" cy="3270179"/>
          </a:xfrm>
          <a:prstGeom prst="rect">
            <a:avLst/>
          </a:prstGeom>
        </p:spPr>
      </p:pic>
      <p:sp>
        <p:nvSpPr>
          <p:cNvPr id="3" name="TextBox 2"/>
          <p:cNvSpPr txBox="1"/>
          <p:nvPr/>
        </p:nvSpPr>
        <p:spPr>
          <a:xfrm>
            <a:off x="2081827" y="4619686"/>
            <a:ext cx="4158399" cy="461665"/>
          </a:xfrm>
          <a:prstGeom prst="rect">
            <a:avLst/>
          </a:prstGeom>
          <a:noFill/>
        </p:spPr>
        <p:txBody>
          <a:bodyPr wrap="square" rtlCol="0">
            <a:spAutoFit/>
          </a:bodyPr>
          <a:lstStyle/>
          <a:p>
            <a:r>
              <a:rPr lang="en-US" sz="2400" dirty="0" smtClean="0"/>
              <a:t>The Sin of </a:t>
            </a:r>
            <a:r>
              <a:rPr lang="en-US" sz="2400" dirty="0" err="1" smtClean="0"/>
              <a:t>Onan</a:t>
            </a:r>
            <a:r>
              <a:rPr lang="en-US" sz="2400" dirty="0"/>
              <a:t>.</a:t>
            </a:r>
            <a:r>
              <a:rPr lang="en-US" sz="2400" dirty="0" smtClean="0"/>
              <a:t> Genesis: 38 </a:t>
            </a:r>
            <a:endParaRPr lang="en-US" sz="2400" dirty="0"/>
          </a:p>
        </p:txBody>
      </p:sp>
    </p:spTree>
    <p:extLst>
      <p:ext uri="{BB962C8B-B14F-4D97-AF65-F5344CB8AC3E}">
        <p14:creationId xmlns:p14="http://schemas.microsoft.com/office/powerpoint/2010/main" val="44267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9303" y="3451123"/>
            <a:ext cx="7049729" cy="2308324"/>
          </a:xfrm>
          <a:prstGeom prst="rect">
            <a:avLst/>
          </a:prstGeom>
          <a:noFill/>
        </p:spPr>
        <p:txBody>
          <a:bodyPr wrap="square" rtlCol="0">
            <a:spAutoFit/>
          </a:bodyPr>
          <a:lstStyle/>
          <a:p>
            <a:r>
              <a:rPr lang="en-CA" sz="2400" dirty="0" smtClean="0"/>
              <a:t>The Supreme Court handed down its infamous Griswold vs. Connecticut  on June 7, 1965 in a 7 – 2 decision, striking down the law against contraceptives, which thus became the law of the land. </a:t>
            </a:r>
          </a:p>
          <a:p>
            <a:endParaRPr lang="en-CA" sz="2400" dirty="0"/>
          </a:p>
          <a:p>
            <a:r>
              <a:rPr lang="en-CA" sz="2400" dirty="0" smtClean="0"/>
              <a:t>Pornography and abortion were soon to follow. </a:t>
            </a:r>
            <a:endParaRPr lang="en-CA" sz="2400" dirty="0"/>
          </a:p>
        </p:txBody>
      </p:sp>
    </p:spTree>
    <p:extLst>
      <p:ext uri="{BB962C8B-B14F-4D97-AF65-F5344CB8AC3E}">
        <p14:creationId xmlns:p14="http://schemas.microsoft.com/office/powerpoint/2010/main" val="39029719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3791" y="346128"/>
            <a:ext cx="2808339" cy="3613396"/>
          </a:xfrm>
          <a:prstGeom prst="rect">
            <a:avLst/>
          </a:prstGeom>
        </p:spPr>
      </p:pic>
      <p:sp>
        <p:nvSpPr>
          <p:cNvPr id="3" name="TextBox 2"/>
          <p:cNvSpPr txBox="1"/>
          <p:nvPr/>
        </p:nvSpPr>
        <p:spPr>
          <a:xfrm>
            <a:off x="403123" y="4247535"/>
            <a:ext cx="3226041" cy="369332"/>
          </a:xfrm>
          <a:prstGeom prst="rect">
            <a:avLst/>
          </a:prstGeom>
          <a:noFill/>
        </p:spPr>
        <p:txBody>
          <a:bodyPr wrap="square" rtlCol="0">
            <a:spAutoFit/>
          </a:bodyPr>
          <a:lstStyle/>
          <a:p>
            <a:r>
              <a:rPr lang="en-CA" dirty="0" smtClean="0"/>
              <a:t>Justice William O. Douglas</a:t>
            </a:r>
            <a:endParaRPr lang="en-CA" dirty="0"/>
          </a:p>
        </p:txBody>
      </p:sp>
      <p:sp>
        <p:nvSpPr>
          <p:cNvPr id="4" name="Rectangle 3"/>
          <p:cNvSpPr/>
          <p:nvPr/>
        </p:nvSpPr>
        <p:spPr>
          <a:xfrm>
            <a:off x="3893574" y="1897626"/>
            <a:ext cx="4336026" cy="4401205"/>
          </a:xfrm>
          <a:prstGeom prst="rect">
            <a:avLst/>
          </a:prstGeom>
        </p:spPr>
        <p:txBody>
          <a:bodyPr wrap="square">
            <a:spAutoFit/>
          </a:bodyPr>
          <a:lstStyle/>
          <a:p>
            <a:r>
              <a:rPr lang="en-US" sz="2800" i="1" dirty="0">
                <a:solidFill>
                  <a:srgbClr val="202122"/>
                </a:solidFill>
                <a:latin typeface="Arial" panose="020B0604020202020204" pitchFamily="34" charset="0"/>
              </a:rPr>
              <a:t>Would we allow the police to search the sacred precincts of marital bedrooms for telltale signs of the use of contraceptives? The very idea is repulsive to the notions of privacy surrounding the marriage relationship.</a:t>
            </a:r>
            <a:endParaRPr lang="en-CA" sz="2800" i="1" dirty="0"/>
          </a:p>
        </p:txBody>
      </p:sp>
    </p:spTree>
    <p:extLst>
      <p:ext uri="{BB962C8B-B14F-4D97-AF65-F5344CB8AC3E}">
        <p14:creationId xmlns:p14="http://schemas.microsoft.com/office/powerpoint/2010/main" val="40529867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2309000" y="3024655"/>
            <a:ext cx="4387100" cy="2677656"/>
          </a:xfrm>
          <a:prstGeom prst="rect">
            <a:avLst/>
          </a:prstGeom>
          <a:noFill/>
        </p:spPr>
        <p:txBody>
          <a:bodyPr wrap="square" rtlCol="0">
            <a:spAutoFit/>
          </a:bodyPr>
          <a:lstStyle/>
          <a:p>
            <a:r>
              <a:rPr lang="en-US" sz="2400" dirty="0" smtClean="0"/>
              <a:t>The ‘Majority Report’(approved overwhelmingly, only four against) leaked to the press, published in the </a:t>
            </a:r>
            <a:r>
              <a:rPr lang="en-US" sz="2400" i="1" dirty="0" smtClean="0"/>
              <a:t>Tablet </a:t>
            </a:r>
            <a:r>
              <a:rPr lang="en-US" sz="2400" dirty="0" smtClean="0"/>
              <a:t>and the </a:t>
            </a:r>
            <a:r>
              <a:rPr lang="en-US" sz="2400" i="1" dirty="0" smtClean="0"/>
              <a:t>National Catholic Reporter</a:t>
            </a:r>
            <a:r>
              <a:rPr lang="en-US" sz="2400" dirty="0" smtClean="0"/>
              <a:t>, 1967.</a:t>
            </a:r>
          </a:p>
          <a:p>
            <a:endParaRPr lang="en-US" sz="2400" dirty="0"/>
          </a:p>
          <a:p>
            <a:r>
              <a:rPr lang="en-US" sz="2400" dirty="0" smtClean="0"/>
              <a:t>Approved by 64 of 69 votes. :{</a:t>
            </a:r>
            <a:endParaRPr lang="en-US" sz="2400" dirty="0"/>
          </a:p>
        </p:txBody>
      </p:sp>
      <p:pic>
        <p:nvPicPr>
          <p:cNvPr id="3" name="tablet.png" descr="/Users/jpm/Documents/Talks 2018/Pictures/tablet.pn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389587" y="247833"/>
            <a:ext cx="2135882" cy="2135882"/>
          </a:xfrm>
          <a:prstGeom prst="rect">
            <a:avLst/>
          </a:prstGeom>
        </p:spPr>
      </p:pic>
      <p:pic>
        <p:nvPicPr>
          <p:cNvPr id="4" name="national catholic reporter.png" descr="/Users/jpm/Documents/Talks 2018/Pictures/national catholic reporter.png"/>
          <p:cNvPicPr>
            <a:picLocks noChangeAspect="1"/>
          </p:cNvPicPr>
          <p:nvPr/>
        </p:nvPicPr>
        <p:blipFill>
          <a:blip r:embed="rId4" r:link="rId5">
            <a:extLst>
              <a:ext uri="{28A0092B-C50C-407E-A947-70E740481C1C}">
                <a14:useLocalDpi xmlns:a14="http://schemas.microsoft.com/office/drawing/2010/main" val="0"/>
              </a:ext>
            </a:extLst>
          </a:blip>
          <a:stretch>
            <a:fillRect/>
          </a:stretch>
        </p:blipFill>
        <p:spPr>
          <a:xfrm>
            <a:off x="4572000" y="247833"/>
            <a:ext cx="3937000" cy="2070100"/>
          </a:xfrm>
          <a:prstGeom prst="rect">
            <a:avLst/>
          </a:prstGeom>
        </p:spPr>
      </p:pic>
    </p:spTree>
    <p:extLst>
      <p:ext uri="{BB962C8B-B14F-4D97-AF65-F5344CB8AC3E}">
        <p14:creationId xmlns:p14="http://schemas.microsoft.com/office/powerpoint/2010/main" val="4131511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12760" y="2134327"/>
            <a:ext cx="5285669" cy="2677656"/>
          </a:xfrm>
          <a:prstGeom prst="rect">
            <a:avLst/>
          </a:prstGeom>
          <a:noFill/>
        </p:spPr>
        <p:txBody>
          <a:bodyPr wrap="square" rtlCol="0">
            <a:spAutoFit/>
          </a:bodyPr>
          <a:lstStyle/>
          <a:p>
            <a:r>
              <a:rPr lang="en-US" sz="2400" b="1" dirty="0" smtClean="0"/>
              <a:t>The Majority Report Arguments:</a:t>
            </a:r>
          </a:p>
          <a:p>
            <a:endParaRPr lang="en-US" sz="2400" b="1" dirty="0"/>
          </a:p>
          <a:p>
            <a:r>
              <a:rPr lang="en-US" sz="2400" dirty="0" smtClean="0"/>
              <a:t>Principle of Totality</a:t>
            </a:r>
          </a:p>
          <a:p>
            <a:endParaRPr lang="en-US" sz="2400" dirty="0"/>
          </a:p>
          <a:p>
            <a:r>
              <a:rPr lang="en-US" sz="2400" dirty="0" err="1" smtClean="0"/>
              <a:t>Physicalism</a:t>
            </a:r>
            <a:endParaRPr lang="en-US" sz="2400" dirty="0" smtClean="0"/>
          </a:p>
          <a:p>
            <a:endParaRPr lang="en-US" sz="2400" dirty="0"/>
          </a:p>
          <a:p>
            <a:r>
              <a:rPr lang="en-US" sz="2400" dirty="0" smtClean="0"/>
              <a:t>Double Effect</a:t>
            </a:r>
            <a:endParaRPr lang="en-US" sz="2400" dirty="0"/>
          </a:p>
        </p:txBody>
      </p:sp>
    </p:spTree>
    <p:extLst>
      <p:ext uri="{BB962C8B-B14F-4D97-AF65-F5344CB8AC3E}">
        <p14:creationId xmlns:p14="http://schemas.microsoft.com/office/powerpoint/2010/main" val="922514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5999" y="612844"/>
            <a:ext cx="4810543" cy="4524315"/>
          </a:xfrm>
          <a:prstGeom prst="rect">
            <a:avLst/>
          </a:prstGeom>
        </p:spPr>
        <p:txBody>
          <a:bodyPr wrap="square">
            <a:spAutoFit/>
          </a:bodyPr>
          <a:lstStyle/>
          <a:p>
            <a:r>
              <a:rPr lang="en-US" sz="2400" dirty="0" smtClean="0"/>
              <a:t>From </a:t>
            </a:r>
            <a:r>
              <a:rPr lang="en-US" sz="2400" dirty="0"/>
              <a:t>t</a:t>
            </a:r>
            <a:r>
              <a:rPr lang="en-US" sz="2400" dirty="0" smtClean="0"/>
              <a:t>he ‘Minority Report’:</a:t>
            </a:r>
          </a:p>
          <a:p>
            <a:endParaRPr lang="en-US" sz="2400" dirty="0"/>
          </a:p>
          <a:p>
            <a:r>
              <a:rPr lang="en-US" sz="2400" i="1" dirty="0" smtClean="0"/>
              <a:t>If </a:t>
            </a:r>
            <a:r>
              <a:rPr lang="en-US" sz="2400" i="1" dirty="0"/>
              <a:t>it should be declared that contraception is not evil in itself, then we should have to concede frankly that the Holy Spirit had been on the side of the Protestant churches in </a:t>
            </a:r>
            <a:r>
              <a:rPr lang="en-US" sz="2400" i="1" dirty="0" smtClean="0"/>
              <a:t>1930. It </a:t>
            </a:r>
            <a:r>
              <a:rPr lang="en-US" sz="2400" i="1" dirty="0"/>
              <a:t>should likewise have to be admitted that for a half a century the Spirit failed to protect Pius XI, Pius XII, and a large part of the Catholic hierarchy from a very serious error. </a:t>
            </a:r>
          </a:p>
        </p:txBody>
      </p:sp>
      <p:pic>
        <p:nvPicPr>
          <p:cNvPr id="3" name="Picture 2" descr="John For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472" y="302284"/>
            <a:ext cx="1527490" cy="2151394"/>
          </a:xfrm>
          <a:prstGeom prst="rect">
            <a:avLst/>
          </a:prstGeom>
        </p:spPr>
      </p:pic>
      <p:pic>
        <p:nvPicPr>
          <p:cNvPr id="4" name="Picture 3" descr="minority report.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6542" y="92022"/>
            <a:ext cx="1446205" cy="2173259"/>
          </a:xfrm>
          <a:prstGeom prst="rect">
            <a:avLst/>
          </a:prstGeom>
        </p:spPr>
      </p:pic>
    </p:spTree>
    <p:extLst>
      <p:ext uri="{BB962C8B-B14F-4D97-AF65-F5344CB8AC3E}">
        <p14:creationId xmlns:p14="http://schemas.microsoft.com/office/powerpoint/2010/main" val="545278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29453" y="1112994"/>
            <a:ext cx="5342047" cy="4524315"/>
          </a:xfrm>
          <a:prstGeom prst="rect">
            <a:avLst/>
          </a:prstGeom>
        </p:spPr>
        <p:txBody>
          <a:bodyPr wrap="square">
            <a:spAutoFit/>
          </a:bodyPr>
          <a:lstStyle/>
          <a:p>
            <a:r>
              <a:rPr lang="en-US" sz="2400" i="1" dirty="0"/>
              <a:t>This would mean that the leaders of the Church, acting with extreme imprudence, had condemned thousands of innocent human acts, forbidding, under pain of eternal damnation, a practice which would now be sanctioned. The fact can neither be denied nor ignored that these same acts would now be declared licit on the grounds of principles cited by the Protestants, which Popes and Bishops have either condemned, or at least not </a:t>
            </a:r>
            <a:r>
              <a:rPr lang="en-US" sz="2400" i="1" dirty="0" smtClean="0"/>
              <a:t>approved.</a:t>
            </a:r>
            <a:endParaRPr lang="en-US" sz="2400" i="1" dirty="0"/>
          </a:p>
        </p:txBody>
      </p:sp>
    </p:spTree>
    <p:extLst>
      <p:ext uri="{BB962C8B-B14F-4D97-AF65-F5344CB8AC3E}">
        <p14:creationId xmlns:p14="http://schemas.microsoft.com/office/powerpoint/2010/main" val="38971173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umanae vitae.jpg" descr="/Users/jpm/Documents/Talks 2018/Pictures/humanae vitae.jp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2496606" y="1021687"/>
            <a:ext cx="3497794" cy="3829713"/>
          </a:xfrm>
          <a:prstGeom prst="rect">
            <a:avLst/>
          </a:prstGeom>
        </p:spPr>
      </p:pic>
      <p:sp>
        <p:nvSpPr>
          <p:cNvPr id="3" name="TextBox 2"/>
          <p:cNvSpPr txBox="1"/>
          <p:nvPr/>
        </p:nvSpPr>
        <p:spPr>
          <a:xfrm>
            <a:off x="3001700" y="5685538"/>
            <a:ext cx="3206185" cy="461665"/>
          </a:xfrm>
          <a:prstGeom prst="rect">
            <a:avLst/>
          </a:prstGeom>
          <a:noFill/>
        </p:spPr>
        <p:txBody>
          <a:bodyPr wrap="square" rtlCol="0">
            <a:spAutoFit/>
          </a:bodyPr>
          <a:lstStyle/>
          <a:p>
            <a:r>
              <a:rPr lang="en-US" sz="2400" dirty="0" smtClean="0"/>
              <a:t>July 25, 1968</a:t>
            </a:r>
            <a:endParaRPr lang="en-US" sz="2400" dirty="0"/>
          </a:p>
        </p:txBody>
      </p:sp>
    </p:spTree>
    <p:extLst>
      <p:ext uri="{BB962C8B-B14F-4D97-AF65-F5344CB8AC3E}">
        <p14:creationId xmlns:p14="http://schemas.microsoft.com/office/powerpoint/2010/main" val="8890338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6914" y="1720840"/>
            <a:ext cx="4464798" cy="4401205"/>
          </a:xfrm>
          <a:prstGeom prst="rect">
            <a:avLst/>
          </a:prstGeom>
        </p:spPr>
        <p:txBody>
          <a:bodyPr wrap="square">
            <a:spAutoFit/>
          </a:bodyPr>
          <a:lstStyle/>
          <a:p>
            <a:r>
              <a:rPr lang="en-US" sz="2000" dirty="0"/>
              <a:t>The conclusions at which the commission arrived could not, nevertheless, be considered by us as definitive, nor dispense us from a personal examination of this serious question; and this also because, within the commission itself, no full concordance of judgments concerning the moral norms to be proposed had been reached, and above all because </a:t>
            </a:r>
            <a:r>
              <a:rPr lang="en-US" sz="2000" b="1" dirty="0"/>
              <a:t>certain criteria of solutions had emerged which departed from the moral teaching on marriage proposed with constant firmness by the teaching authority of the Church</a:t>
            </a:r>
            <a:r>
              <a:rPr lang="en-GB" sz="2000" b="1" dirty="0"/>
              <a:t> </a:t>
            </a:r>
            <a:endParaRPr lang="en-US" sz="2000" b="1" dirty="0"/>
          </a:p>
        </p:txBody>
      </p:sp>
      <p:pic>
        <p:nvPicPr>
          <p:cNvPr id="3" name="Picture 2" descr="Paul VI HV.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510" y="298465"/>
            <a:ext cx="2660746" cy="1992991"/>
          </a:xfrm>
          <a:prstGeom prst="rect">
            <a:avLst/>
          </a:prstGeom>
        </p:spPr>
      </p:pic>
    </p:spTree>
    <p:extLst>
      <p:ext uri="{BB962C8B-B14F-4D97-AF65-F5344CB8AC3E}">
        <p14:creationId xmlns:p14="http://schemas.microsoft.com/office/powerpoint/2010/main" val="37817142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9967" y="1060713"/>
            <a:ext cx="2865216" cy="4401205"/>
          </a:xfrm>
          <a:prstGeom prst="rect">
            <a:avLst/>
          </a:prstGeom>
          <a:noFill/>
        </p:spPr>
        <p:txBody>
          <a:bodyPr wrap="square" rtlCol="0">
            <a:spAutoFit/>
          </a:bodyPr>
          <a:lstStyle/>
          <a:p>
            <a:r>
              <a:rPr lang="en-US" sz="2800" b="1" dirty="0" smtClean="0"/>
              <a:t>Human married love is:</a:t>
            </a:r>
            <a:br>
              <a:rPr lang="en-US" sz="2800" b="1" dirty="0" smtClean="0"/>
            </a:br>
            <a:endParaRPr lang="en-US" sz="2800" b="1" dirty="0" smtClean="0"/>
          </a:p>
          <a:p>
            <a:r>
              <a:rPr lang="en-US" sz="2800" i="1" dirty="0" smtClean="0"/>
              <a:t>Human</a:t>
            </a:r>
          </a:p>
          <a:p>
            <a:endParaRPr lang="en-US" sz="2800" i="1" dirty="0"/>
          </a:p>
          <a:p>
            <a:r>
              <a:rPr lang="en-US" sz="2800" i="1" dirty="0" smtClean="0"/>
              <a:t>Total</a:t>
            </a:r>
          </a:p>
          <a:p>
            <a:endParaRPr lang="en-US" sz="2800" i="1" dirty="0"/>
          </a:p>
          <a:p>
            <a:r>
              <a:rPr lang="en-US" sz="2800" i="1" dirty="0" smtClean="0"/>
              <a:t>Faithful </a:t>
            </a:r>
          </a:p>
          <a:p>
            <a:endParaRPr lang="en-US" sz="2800" i="1" dirty="0"/>
          </a:p>
          <a:p>
            <a:r>
              <a:rPr lang="en-US" sz="2800" i="1" dirty="0" smtClean="0"/>
              <a:t>Fecund</a:t>
            </a:r>
            <a:endParaRPr lang="en-US" sz="2800" i="1" dirty="0"/>
          </a:p>
        </p:txBody>
      </p:sp>
    </p:spTree>
    <p:extLst>
      <p:ext uri="{BB962C8B-B14F-4D97-AF65-F5344CB8AC3E}">
        <p14:creationId xmlns:p14="http://schemas.microsoft.com/office/powerpoint/2010/main" val="42068452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9903" y="1688767"/>
            <a:ext cx="7493824" cy="2308324"/>
          </a:xfrm>
          <a:prstGeom prst="rect">
            <a:avLst/>
          </a:prstGeom>
        </p:spPr>
        <p:txBody>
          <a:bodyPr wrap="square">
            <a:spAutoFit/>
          </a:bodyPr>
          <a:lstStyle/>
          <a:p>
            <a:r>
              <a:rPr lang="mr-IN" sz="2400" dirty="0" smtClean="0"/>
              <a:t>…</a:t>
            </a:r>
            <a:r>
              <a:rPr lang="en-US" sz="2400" dirty="0" smtClean="0"/>
              <a:t>the </a:t>
            </a:r>
            <a:r>
              <a:rPr lang="en-US" sz="2400" dirty="0"/>
              <a:t>Church, calling men back to the observance of the norms of the natural law, as interpreted by their constant doctrine, teaches that each and every marriage act (</a:t>
            </a:r>
            <a:r>
              <a:rPr lang="en-US" sz="2400" i="1" dirty="0" err="1"/>
              <a:t>quilibet</a:t>
            </a:r>
            <a:r>
              <a:rPr lang="en-US" sz="2400" i="1" dirty="0"/>
              <a:t> </a:t>
            </a:r>
            <a:r>
              <a:rPr lang="en-US" sz="2400" i="1" dirty="0" err="1"/>
              <a:t>matrimonii</a:t>
            </a:r>
            <a:r>
              <a:rPr lang="en-US" sz="2400" i="1" dirty="0"/>
              <a:t> </a:t>
            </a:r>
            <a:r>
              <a:rPr lang="en-US" sz="2400" i="1" dirty="0" err="1"/>
              <a:t>usus</a:t>
            </a:r>
            <a:r>
              <a:rPr lang="en-US" sz="2400" dirty="0"/>
              <a:t>) must remain open to the transmission of life (</a:t>
            </a:r>
            <a:r>
              <a:rPr lang="en-US" sz="2400" i="1" dirty="0"/>
              <a:t>ad </a:t>
            </a:r>
            <a:r>
              <a:rPr lang="en-US" sz="2400" i="1" dirty="0" err="1"/>
              <a:t>vitam</a:t>
            </a:r>
            <a:r>
              <a:rPr lang="en-US" sz="2400" i="1" dirty="0"/>
              <a:t> </a:t>
            </a:r>
            <a:r>
              <a:rPr lang="en-US" sz="2400" i="1" dirty="0" err="1"/>
              <a:t>humanam</a:t>
            </a:r>
            <a:r>
              <a:rPr lang="en-US" sz="2400" i="1" dirty="0"/>
              <a:t> </a:t>
            </a:r>
            <a:r>
              <a:rPr lang="en-US" sz="2400" i="1" dirty="0" err="1"/>
              <a:t>procreandam</a:t>
            </a:r>
            <a:r>
              <a:rPr lang="en-US" sz="2400" i="1" dirty="0"/>
              <a:t> </a:t>
            </a:r>
            <a:r>
              <a:rPr lang="en-US" sz="2400" b="1" i="1" dirty="0"/>
              <a:t>per se </a:t>
            </a:r>
            <a:r>
              <a:rPr lang="en-US" sz="2400" b="1" i="1" dirty="0" err="1"/>
              <a:t>destinatus</a:t>
            </a:r>
            <a:r>
              <a:rPr lang="en-US" sz="2400" b="1" i="1" dirty="0"/>
              <a:t> </a:t>
            </a:r>
            <a:r>
              <a:rPr lang="en-US" sz="2400" i="1" dirty="0" err="1"/>
              <a:t>permaneat</a:t>
            </a:r>
            <a:r>
              <a:rPr lang="en-US" sz="2400" dirty="0"/>
              <a:t> )</a:t>
            </a:r>
            <a:r>
              <a:rPr lang="en-GB" sz="2400" dirty="0"/>
              <a:t> </a:t>
            </a:r>
            <a:endParaRPr lang="en-US" sz="2400" dirty="0"/>
          </a:p>
        </p:txBody>
      </p:sp>
    </p:spTree>
    <p:extLst>
      <p:ext uri="{BB962C8B-B14F-4D97-AF65-F5344CB8AC3E}">
        <p14:creationId xmlns:p14="http://schemas.microsoft.com/office/powerpoint/2010/main" val="2699111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28309" y="1545097"/>
            <a:ext cx="6284761" cy="3416320"/>
          </a:xfrm>
          <a:prstGeom prst="rect">
            <a:avLst/>
          </a:prstGeom>
          <a:noFill/>
        </p:spPr>
        <p:txBody>
          <a:bodyPr wrap="square" rtlCol="0">
            <a:spAutoFit/>
          </a:bodyPr>
          <a:lstStyle/>
          <a:p>
            <a:r>
              <a:rPr lang="en-US" sz="2400" dirty="0" smtClean="0"/>
              <a:t>The consistent teaching of the Church against any forms of ‘contraception, from the earliest times, through the Fathers, the penitential practices and decrees, moral manuals.</a:t>
            </a:r>
          </a:p>
          <a:p>
            <a:endParaRPr lang="en-US" sz="2400" dirty="0"/>
          </a:p>
          <a:p>
            <a:r>
              <a:rPr lang="en-US" sz="2400" dirty="0" smtClean="0"/>
              <a:t>And still consistently taught by all Christians, even after the ‘Reformation’</a:t>
            </a:r>
            <a:r>
              <a:rPr lang="mr-IN" sz="2400" dirty="0" smtClean="0"/>
              <a:t>…</a:t>
            </a:r>
            <a:endParaRPr lang="en-CA" sz="2400" dirty="0" smtClean="0"/>
          </a:p>
          <a:p>
            <a:endParaRPr lang="en-CA" sz="2400" dirty="0"/>
          </a:p>
          <a:p>
            <a:r>
              <a:rPr lang="en-CA" sz="2400" dirty="0" smtClean="0"/>
              <a:t>That is, until</a:t>
            </a:r>
            <a:r>
              <a:rPr lang="mr-IN" sz="2400" dirty="0" smtClean="0"/>
              <a:t>…</a:t>
            </a:r>
            <a:endParaRPr lang="en-US" sz="2400" dirty="0" smtClean="0"/>
          </a:p>
        </p:txBody>
      </p:sp>
    </p:spTree>
    <p:extLst>
      <p:ext uri="{BB962C8B-B14F-4D97-AF65-F5344CB8AC3E}">
        <p14:creationId xmlns:p14="http://schemas.microsoft.com/office/powerpoint/2010/main" val="34431417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65400" y="1816100"/>
            <a:ext cx="2995605" cy="3970318"/>
          </a:xfrm>
          <a:prstGeom prst="rect">
            <a:avLst/>
          </a:prstGeom>
          <a:noFill/>
        </p:spPr>
        <p:txBody>
          <a:bodyPr wrap="square" rtlCol="0">
            <a:spAutoFit/>
          </a:bodyPr>
          <a:lstStyle/>
          <a:p>
            <a:r>
              <a:rPr lang="en-US" sz="2800" dirty="0" smtClean="0"/>
              <a:t>The two ‘ends of the marital act: </a:t>
            </a:r>
          </a:p>
          <a:p>
            <a:endParaRPr lang="en-US" sz="2800" dirty="0"/>
          </a:p>
          <a:p>
            <a:r>
              <a:rPr lang="en-US" sz="2800" dirty="0" smtClean="0"/>
              <a:t>Procreative</a:t>
            </a:r>
          </a:p>
          <a:p>
            <a:endParaRPr lang="en-US" sz="2800" dirty="0"/>
          </a:p>
          <a:p>
            <a:endParaRPr lang="en-US" sz="2800" dirty="0" smtClean="0"/>
          </a:p>
          <a:p>
            <a:r>
              <a:rPr lang="en-US" sz="2800" dirty="0" err="1" smtClean="0"/>
              <a:t>Unitive</a:t>
            </a:r>
            <a:endParaRPr lang="en-US" sz="2800" dirty="0" smtClean="0"/>
          </a:p>
          <a:p>
            <a:endParaRPr lang="en-US" sz="2800" dirty="0"/>
          </a:p>
          <a:p>
            <a:endParaRPr lang="en-US" sz="2800" dirty="0" smtClean="0"/>
          </a:p>
        </p:txBody>
      </p:sp>
    </p:spTree>
    <p:extLst>
      <p:ext uri="{BB962C8B-B14F-4D97-AF65-F5344CB8AC3E}">
        <p14:creationId xmlns:p14="http://schemas.microsoft.com/office/powerpoint/2010/main" val="29772760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65400" y="1816100"/>
            <a:ext cx="4512905" cy="1384995"/>
          </a:xfrm>
          <a:prstGeom prst="rect">
            <a:avLst/>
          </a:prstGeom>
          <a:noFill/>
        </p:spPr>
        <p:txBody>
          <a:bodyPr wrap="square" rtlCol="0">
            <a:spAutoFit/>
          </a:bodyPr>
          <a:lstStyle/>
          <a:p>
            <a:r>
              <a:rPr lang="en-US" sz="2800" dirty="0" smtClean="0"/>
              <a:t> These ends, procreative</a:t>
            </a:r>
            <a:r>
              <a:rPr lang="en-US" sz="2800" dirty="0"/>
              <a:t> </a:t>
            </a:r>
            <a:r>
              <a:rPr lang="en-US" sz="2800" dirty="0" smtClean="0"/>
              <a:t>and </a:t>
            </a:r>
            <a:r>
              <a:rPr lang="en-US" sz="2800" dirty="0" err="1" smtClean="0"/>
              <a:t>unitive</a:t>
            </a:r>
            <a:r>
              <a:rPr lang="en-US" sz="2800" dirty="0"/>
              <a:t> </a:t>
            </a:r>
            <a:r>
              <a:rPr lang="en-US" sz="2800" dirty="0" smtClean="0"/>
              <a:t>are </a:t>
            </a:r>
            <a:r>
              <a:rPr lang="en-US" sz="2800" dirty="0"/>
              <a:t>j</a:t>
            </a:r>
            <a:r>
              <a:rPr lang="en-US" sz="2800" dirty="0" smtClean="0"/>
              <a:t>oined by a </a:t>
            </a:r>
            <a:r>
              <a:rPr lang="en-US" sz="2800" dirty="0" err="1"/>
              <a:t>n</a:t>
            </a:r>
            <a:r>
              <a:rPr lang="en-US" sz="2800" i="1" dirty="0" err="1" smtClean="0"/>
              <a:t>exu</a:t>
            </a:r>
            <a:r>
              <a:rPr lang="en-US" sz="2800" i="1" dirty="0" smtClean="0"/>
              <a:t> </a:t>
            </a:r>
            <a:r>
              <a:rPr lang="en-US" sz="2800" i="1" dirty="0" err="1" smtClean="0"/>
              <a:t>indissolubili</a:t>
            </a:r>
            <a:endParaRPr lang="en-US" sz="2800" i="1" dirty="0"/>
          </a:p>
        </p:txBody>
      </p:sp>
    </p:spTree>
    <p:extLst>
      <p:ext uri="{BB962C8B-B14F-4D97-AF65-F5344CB8AC3E}">
        <p14:creationId xmlns:p14="http://schemas.microsoft.com/office/powerpoint/2010/main" val="36480291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8900" y="1892300"/>
            <a:ext cx="5499100" cy="3046988"/>
          </a:xfrm>
          <a:prstGeom prst="rect">
            <a:avLst/>
          </a:prstGeom>
        </p:spPr>
        <p:txBody>
          <a:bodyPr wrap="square">
            <a:spAutoFit/>
          </a:bodyPr>
          <a:lstStyle/>
          <a:p>
            <a:r>
              <a:rPr lang="en-US" sz="2400" dirty="0"/>
              <a:t>By safeguarding both these essential aspects, the </a:t>
            </a:r>
            <a:r>
              <a:rPr lang="en-US" sz="2400" dirty="0" err="1"/>
              <a:t>unitive</a:t>
            </a:r>
            <a:r>
              <a:rPr lang="en-US" sz="2400" dirty="0"/>
              <a:t> and the procreative, the conjugal act preserves in its fullness the sense of true mutual love and its ordination towards man's most high calling to parenthood.</a:t>
            </a:r>
            <a:r>
              <a:rPr lang="en-GB" sz="2400" dirty="0"/>
              <a:t> </a:t>
            </a:r>
            <a:endParaRPr lang="en-GB" sz="2400" dirty="0" smtClean="0"/>
          </a:p>
          <a:p>
            <a:endParaRPr lang="en-GB" sz="2400" dirty="0" smtClean="0"/>
          </a:p>
          <a:p>
            <a:r>
              <a:rPr lang="en-GB" sz="2400" dirty="0" smtClean="0"/>
              <a:t>(</a:t>
            </a:r>
            <a:r>
              <a:rPr lang="en-GB" sz="2400" i="1" dirty="0" err="1" smtClean="0"/>
              <a:t>Humanae</a:t>
            </a:r>
            <a:r>
              <a:rPr lang="en-GB" sz="2400" i="1" dirty="0" smtClean="0"/>
              <a:t> Vitae</a:t>
            </a:r>
            <a:r>
              <a:rPr lang="en-GB" sz="2400" dirty="0" smtClean="0"/>
              <a:t>, #12)</a:t>
            </a:r>
            <a:endParaRPr lang="en-US" sz="2400" dirty="0"/>
          </a:p>
        </p:txBody>
      </p:sp>
    </p:spTree>
    <p:extLst>
      <p:ext uri="{BB962C8B-B14F-4D97-AF65-F5344CB8AC3E}">
        <p14:creationId xmlns:p14="http://schemas.microsoft.com/office/powerpoint/2010/main" val="2754462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0470" y="746360"/>
            <a:ext cx="5247530" cy="4401205"/>
          </a:xfrm>
          <a:prstGeom prst="rect">
            <a:avLst/>
          </a:prstGeom>
        </p:spPr>
        <p:txBody>
          <a:bodyPr wrap="square">
            <a:spAutoFit/>
          </a:bodyPr>
          <a:lstStyle/>
          <a:p>
            <a:r>
              <a:rPr lang="en-US" sz="2000" dirty="0"/>
              <a:t>Not much experience is needed in order to know human weakness, and to understand that men—especially the young, who are so vulnerable on this point—have need of encouragement to be faithful to the moral law, so that they must not be offered some </a:t>
            </a:r>
            <a:r>
              <a:rPr lang="en-US" sz="2000" b="1" dirty="0"/>
              <a:t>easy means of eluding its observance</a:t>
            </a:r>
            <a:r>
              <a:rPr lang="en-US" sz="2000" dirty="0"/>
              <a:t>. It is also to be feared that the man, growing used to the employment of anti-conceptive practices, may finally </a:t>
            </a:r>
            <a:r>
              <a:rPr lang="en-US" sz="2000" b="1" dirty="0"/>
              <a:t>lose respect for the woman</a:t>
            </a:r>
            <a:r>
              <a:rPr lang="en-US" sz="2000" dirty="0"/>
              <a:t> and, no longer caring for her physical and psychological equilibrium, may come to the point of considering her as </a:t>
            </a:r>
            <a:r>
              <a:rPr lang="en-US" sz="2000" b="1" dirty="0"/>
              <a:t>a mere instrument of selfish enjoyment</a:t>
            </a:r>
            <a:r>
              <a:rPr lang="en-US" sz="2000" dirty="0"/>
              <a:t>, and no longer as his respected and beloved companion</a:t>
            </a:r>
            <a:r>
              <a:rPr lang="en-GB" sz="2000" dirty="0"/>
              <a:t> </a:t>
            </a:r>
            <a:endParaRPr lang="en-US" sz="2000" dirty="0"/>
          </a:p>
        </p:txBody>
      </p:sp>
    </p:spTree>
    <p:extLst>
      <p:ext uri="{BB962C8B-B14F-4D97-AF65-F5344CB8AC3E}">
        <p14:creationId xmlns:p14="http://schemas.microsoft.com/office/powerpoint/2010/main" val="18874616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innipeg Bishop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7587" y="513789"/>
            <a:ext cx="5039152" cy="2921000"/>
          </a:xfrm>
          <a:prstGeom prst="rect">
            <a:avLst/>
          </a:prstGeom>
        </p:spPr>
      </p:pic>
      <p:sp>
        <p:nvSpPr>
          <p:cNvPr id="3" name="TextBox 2"/>
          <p:cNvSpPr txBox="1"/>
          <p:nvPr/>
        </p:nvSpPr>
        <p:spPr>
          <a:xfrm>
            <a:off x="1649750" y="4046056"/>
            <a:ext cx="6297854" cy="1015663"/>
          </a:xfrm>
          <a:prstGeom prst="rect">
            <a:avLst/>
          </a:prstGeom>
          <a:noFill/>
        </p:spPr>
        <p:txBody>
          <a:bodyPr wrap="square" rtlCol="0">
            <a:spAutoFit/>
          </a:bodyPr>
          <a:lstStyle/>
          <a:p>
            <a:r>
              <a:rPr lang="en-US" sz="2000" dirty="0"/>
              <a:t>Archbishop Philip </a:t>
            </a:r>
            <a:r>
              <a:rPr lang="en-US" sz="2000" dirty="0" err="1"/>
              <a:t>Pocock</a:t>
            </a:r>
            <a:r>
              <a:rPr lang="en-US" sz="2000" dirty="0"/>
              <a:t>, left, and Bishop Gerald Emmett Carter</a:t>
            </a:r>
            <a:r>
              <a:rPr lang="en-US" sz="2000" dirty="0" smtClean="0"/>
              <a:t>, two of the key figures in drafting the Winnipeg </a:t>
            </a:r>
            <a:r>
              <a:rPr lang="en-US" sz="2000" dirty="0"/>
              <a:t>Statement</a:t>
            </a:r>
            <a:r>
              <a:rPr lang="en-US" sz="2000" dirty="0" smtClean="0"/>
              <a:t>.</a:t>
            </a:r>
          </a:p>
        </p:txBody>
      </p:sp>
    </p:spTree>
    <p:extLst>
      <p:ext uri="{BB962C8B-B14F-4D97-AF65-F5344CB8AC3E}">
        <p14:creationId xmlns:p14="http://schemas.microsoft.com/office/powerpoint/2010/main" val="1465195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965200"/>
            <a:ext cx="5918200" cy="4093428"/>
          </a:xfrm>
          <a:prstGeom prst="rect">
            <a:avLst/>
          </a:prstGeom>
        </p:spPr>
        <p:txBody>
          <a:bodyPr wrap="square">
            <a:spAutoFit/>
          </a:bodyPr>
          <a:lstStyle/>
          <a:p>
            <a:r>
              <a:rPr lang="en-US" sz="2000" dirty="0" smtClean="0"/>
              <a:t>26</a:t>
            </a:r>
            <a:r>
              <a:rPr lang="en-US" sz="2000" dirty="0"/>
              <a:t>. </a:t>
            </a:r>
            <a:r>
              <a:rPr lang="en-US" sz="2000" dirty="0" err="1"/>
              <a:t>Counsellors</a:t>
            </a:r>
            <a:r>
              <a:rPr lang="en-US" sz="2000" dirty="0"/>
              <a:t> may meet others who, accepting the teaching of the Holy Father, find that because of particular circumstances they are involved in what seems to them a clear conflict of duties, e.g., the reconciling of conjugal love and responsible parenthood with the education of children already born or with the health of the mother. In accord with the accepted principles of moral theology, if these persons have tried sincerely but without success to pursue a line of conduct in keeping with the given directives, </a:t>
            </a:r>
            <a:r>
              <a:rPr lang="en-US" sz="2000" b="1" dirty="0"/>
              <a:t>they may be safely assured that, whoever honestly chooses that course which seems right to him does so in good conscience</a:t>
            </a:r>
            <a:r>
              <a:rPr lang="en-US" sz="2000" u="sng" dirty="0"/>
              <a:t>.</a:t>
            </a:r>
            <a:r>
              <a:rPr lang="en-GB" sz="2000" dirty="0"/>
              <a:t> </a:t>
            </a:r>
            <a:endParaRPr lang="en-US" sz="2000" dirty="0"/>
          </a:p>
        </p:txBody>
      </p:sp>
    </p:spTree>
    <p:extLst>
      <p:ext uri="{BB962C8B-B14F-4D97-AF65-F5344CB8AC3E}">
        <p14:creationId xmlns:p14="http://schemas.microsoft.com/office/powerpoint/2010/main" val="42484873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60500" y="2324100"/>
            <a:ext cx="7260099" cy="1384995"/>
          </a:xfrm>
          <a:prstGeom prst="rect">
            <a:avLst/>
          </a:prstGeom>
          <a:noFill/>
        </p:spPr>
        <p:txBody>
          <a:bodyPr wrap="square" rtlCol="0">
            <a:spAutoFit/>
          </a:bodyPr>
          <a:lstStyle/>
          <a:p>
            <a:r>
              <a:rPr lang="en-US" sz="2800" i="1" dirty="0" smtClean="0"/>
              <a:t>Declaration on Conscience </a:t>
            </a:r>
            <a:r>
              <a:rPr lang="en-US" sz="2800" dirty="0" smtClean="0"/>
              <a:t>(Dec. 1, 1973)</a:t>
            </a:r>
          </a:p>
          <a:p>
            <a:endParaRPr lang="en-US" sz="2800" dirty="0"/>
          </a:p>
          <a:p>
            <a:r>
              <a:rPr lang="en-US" sz="2800" i="1" dirty="0" smtClean="0"/>
              <a:t>Liberating Potential </a:t>
            </a:r>
            <a:r>
              <a:rPr lang="en-US" sz="2800" dirty="0" smtClean="0"/>
              <a:t>(September 26, 2008)</a:t>
            </a:r>
            <a:endParaRPr lang="en-US" sz="2800" dirty="0"/>
          </a:p>
        </p:txBody>
      </p:sp>
    </p:spTree>
    <p:extLst>
      <p:ext uri="{BB962C8B-B14F-4D97-AF65-F5344CB8AC3E}">
        <p14:creationId xmlns:p14="http://schemas.microsoft.com/office/powerpoint/2010/main" val="24100465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atrick_Steptoe.jpg"/>
          <p:cNvPicPr>
            <a:picLocks noChangeAspect="1"/>
          </p:cNvPicPr>
          <p:nvPr/>
        </p:nvPicPr>
        <p:blipFill>
          <a:blip r:embed="rId2" cstate="print"/>
          <a:stretch>
            <a:fillRect/>
          </a:stretch>
        </p:blipFill>
        <p:spPr>
          <a:xfrm>
            <a:off x="1835696" y="1700808"/>
            <a:ext cx="4450804" cy="2847379"/>
          </a:xfrm>
          <a:prstGeom prst="rect">
            <a:avLst/>
          </a:prstGeom>
        </p:spPr>
      </p:pic>
      <p:sp>
        <p:nvSpPr>
          <p:cNvPr id="3" name="TextBox 2"/>
          <p:cNvSpPr txBox="1"/>
          <p:nvPr/>
        </p:nvSpPr>
        <p:spPr>
          <a:xfrm>
            <a:off x="2051720" y="4797152"/>
            <a:ext cx="4872051" cy="1661993"/>
          </a:xfrm>
          <a:prstGeom prst="rect">
            <a:avLst/>
          </a:prstGeom>
          <a:noFill/>
        </p:spPr>
        <p:txBody>
          <a:bodyPr wrap="square" rtlCol="0">
            <a:spAutoFit/>
          </a:bodyPr>
          <a:lstStyle/>
          <a:p>
            <a:r>
              <a:rPr lang="en-CA" sz="2800" dirty="0" smtClean="0"/>
              <a:t>Dr. Patrick Steptoe (+1988)</a:t>
            </a:r>
          </a:p>
          <a:p>
            <a:endParaRPr lang="en-CA" sz="2800" dirty="0" smtClean="0"/>
          </a:p>
          <a:p>
            <a:r>
              <a:rPr lang="en-CA" sz="2800" dirty="0" smtClean="0"/>
              <a:t>Founder of IVF</a:t>
            </a:r>
          </a:p>
          <a:p>
            <a:endParaRPr lang="en-CA" dirty="0"/>
          </a:p>
        </p:txBody>
      </p:sp>
    </p:spTree>
    <p:extLst>
      <p:ext uri="{BB962C8B-B14F-4D97-AF65-F5344CB8AC3E}">
        <p14:creationId xmlns:p14="http://schemas.microsoft.com/office/powerpoint/2010/main" val="33835823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uise Brown baby.jpg"/>
          <p:cNvPicPr>
            <a:picLocks noChangeAspect="1"/>
          </p:cNvPicPr>
          <p:nvPr/>
        </p:nvPicPr>
        <p:blipFill>
          <a:blip r:embed="rId2" cstate="print"/>
          <a:stretch>
            <a:fillRect/>
          </a:stretch>
        </p:blipFill>
        <p:spPr>
          <a:xfrm>
            <a:off x="2411760" y="1340768"/>
            <a:ext cx="4104456" cy="3516982"/>
          </a:xfrm>
          <a:prstGeom prst="rect">
            <a:avLst/>
          </a:prstGeom>
        </p:spPr>
      </p:pic>
      <p:sp>
        <p:nvSpPr>
          <p:cNvPr id="3" name="TextBox 2"/>
          <p:cNvSpPr txBox="1"/>
          <p:nvPr/>
        </p:nvSpPr>
        <p:spPr>
          <a:xfrm>
            <a:off x="2411760" y="5661248"/>
            <a:ext cx="5220355" cy="523220"/>
          </a:xfrm>
          <a:prstGeom prst="rect">
            <a:avLst/>
          </a:prstGeom>
          <a:noFill/>
        </p:spPr>
        <p:txBody>
          <a:bodyPr wrap="square" rtlCol="0">
            <a:spAutoFit/>
          </a:bodyPr>
          <a:lstStyle/>
          <a:p>
            <a:r>
              <a:rPr lang="en-CA" sz="2800" dirty="0" smtClean="0"/>
              <a:t>Louise Brown, July 25, 1968</a:t>
            </a:r>
            <a:endParaRPr lang="en-CA" sz="2800" dirty="0"/>
          </a:p>
        </p:txBody>
      </p:sp>
    </p:spTree>
    <p:extLst>
      <p:ext uri="{BB962C8B-B14F-4D97-AF65-F5344CB8AC3E}">
        <p14:creationId xmlns:p14="http://schemas.microsoft.com/office/powerpoint/2010/main" val="10146574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uise Brown at 40.jpg"/>
          <p:cNvPicPr>
            <a:picLocks noChangeAspect="1"/>
          </p:cNvPicPr>
          <p:nvPr/>
        </p:nvPicPr>
        <p:blipFill>
          <a:blip r:embed="rId2" cstate="print"/>
          <a:stretch>
            <a:fillRect/>
          </a:stretch>
        </p:blipFill>
        <p:spPr>
          <a:xfrm>
            <a:off x="1835696" y="548680"/>
            <a:ext cx="5328592" cy="5085184"/>
          </a:xfrm>
          <a:prstGeom prst="rect">
            <a:avLst/>
          </a:prstGeom>
        </p:spPr>
      </p:pic>
    </p:spTree>
    <p:extLst>
      <p:ext uri="{BB962C8B-B14F-4D97-AF65-F5344CB8AC3E}">
        <p14:creationId xmlns:p14="http://schemas.microsoft.com/office/powerpoint/2010/main" val="195313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ambeth Conference 193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5142" y="1116540"/>
            <a:ext cx="4431658" cy="3595160"/>
          </a:xfrm>
          <a:prstGeom prst="rect">
            <a:avLst/>
          </a:prstGeom>
        </p:spPr>
      </p:pic>
      <p:sp>
        <p:nvSpPr>
          <p:cNvPr id="3" name="TextBox 2"/>
          <p:cNvSpPr txBox="1"/>
          <p:nvPr/>
        </p:nvSpPr>
        <p:spPr>
          <a:xfrm>
            <a:off x="1395498" y="5722269"/>
            <a:ext cx="6325843" cy="461665"/>
          </a:xfrm>
          <a:prstGeom prst="rect">
            <a:avLst/>
          </a:prstGeom>
          <a:noFill/>
        </p:spPr>
        <p:txBody>
          <a:bodyPr wrap="square" rtlCol="0">
            <a:spAutoFit/>
          </a:bodyPr>
          <a:lstStyle/>
          <a:p>
            <a:r>
              <a:rPr lang="en-US" sz="2400" dirty="0" smtClean="0"/>
              <a:t>Seventh </a:t>
            </a:r>
            <a:r>
              <a:rPr lang="en-US" sz="2400" dirty="0" err="1" smtClean="0"/>
              <a:t>Lambeth</a:t>
            </a:r>
            <a:r>
              <a:rPr lang="en-US" sz="2400" dirty="0" smtClean="0"/>
              <a:t> Conference, July 7-12, 1930</a:t>
            </a:r>
            <a:endParaRPr lang="en-US" sz="2400" dirty="0"/>
          </a:p>
        </p:txBody>
      </p:sp>
    </p:spTree>
    <p:extLst>
      <p:ext uri="{BB962C8B-B14F-4D97-AF65-F5344CB8AC3E}">
        <p14:creationId xmlns:p14="http://schemas.microsoft.com/office/powerpoint/2010/main" val="14436138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7200" y="2895600"/>
            <a:ext cx="5994400" cy="3046988"/>
          </a:xfrm>
          <a:prstGeom prst="rect">
            <a:avLst/>
          </a:prstGeom>
        </p:spPr>
        <p:txBody>
          <a:bodyPr wrap="square">
            <a:spAutoFit/>
          </a:bodyPr>
          <a:lstStyle/>
          <a:p>
            <a:r>
              <a:rPr lang="en-US" sz="2400" dirty="0"/>
              <a:t>Let it be considered also that a dangerous weapon would thus be placed in the hands of those public authorities who take no heed of moral exigencies. Who could blame a government for applying to the solution of the problems of the community those means acknowledged to be licit for married couples in the solution of a family problem? </a:t>
            </a:r>
          </a:p>
        </p:txBody>
      </p:sp>
      <p:pic>
        <p:nvPicPr>
          <p:cNvPr id="3" name="Paul VI.jpg" descr="/Users/jpm/Documents/Talks 2018/Pictures/Paul VI.jp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478642" y="526044"/>
            <a:ext cx="1741928" cy="2153656"/>
          </a:xfrm>
          <a:prstGeom prst="rect">
            <a:avLst/>
          </a:prstGeom>
        </p:spPr>
      </p:pic>
    </p:spTree>
    <p:extLst>
      <p:ext uri="{BB962C8B-B14F-4D97-AF65-F5344CB8AC3E}">
        <p14:creationId xmlns:p14="http://schemas.microsoft.com/office/powerpoint/2010/main" val="16131765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83080" y="701040"/>
            <a:ext cx="5836920" cy="5632311"/>
          </a:xfrm>
          <a:prstGeom prst="rect">
            <a:avLst/>
          </a:prstGeom>
        </p:spPr>
        <p:txBody>
          <a:bodyPr wrap="square">
            <a:spAutoFit/>
          </a:bodyPr>
          <a:lstStyle/>
          <a:p>
            <a:r>
              <a:rPr lang="en-CA" sz="2400" i="1" dirty="0" smtClean="0"/>
              <a:t>2267. Recourse to the death penalty on the part of legitimate authority, following a fair trial, was long considered an appropriate response to the gravity of certain crimes and an acceptable, albeit extreme, means of safeguarding the common good.</a:t>
            </a:r>
            <a:endParaRPr lang="en-CA" sz="2400" dirty="0" smtClean="0"/>
          </a:p>
          <a:p>
            <a:r>
              <a:rPr lang="en-CA" sz="2400" i="1" dirty="0" smtClean="0"/>
              <a:t>Today, however, there is an increasing awareness that the dignity of the person is not lost even after the commission of very serious crimes.  </a:t>
            </a:r>
            <a:r>
              <a:rPr lang="en-CA" sz="2400" dirty="0" smtClean="0"/>
              <a:t>[1] FRANCIS, </a:t>
            </a:r>
            <a:r>
              <a:rPr lang="en-CA" sz="2400" i="1" dirty="0" smtClean="0"/>
              <a:t>Address to Participants in the Meeting organized by the Pontifical Council for the Promotion of the New Evangelization</a:t>
            </a:r>
            <a:r>
              <a:rPr lang="en-CA" sz="2400" dirty="0" smtClean="0"/>
              <a:t>, 11 October 2017: </a:t>
            </a:r>
            <a:r>
              <a:rPr lang="en-CA" sz="2400" i="1" dirty="0" err="1" smtClean="0"/>
              <a:t>L’Osservatore</a:t>
            </a:r>
            <a:r>
              <a:rPr lang="en-CA" sz="2400" i="1" dirty="0" smtClean="0"/>
              <a:t> Romano</a:t>
            </a:r>
            <a:r>
              <a:rPr lang="en-CA" sz="2400" dirty="0" smtClean="0"/>
              <a:t>, 13 October 2017.</a:t>
            </a:r>
            <a:endParaRPr lang="en-CA" sz="24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20240" y="1280160"/>
            <a:ext cx="5516880" cy="5262979"/>
          </a:xfrm>
          <a:prstGeom prst="rect">
            <a:avLst/>
          </a:prstGeom>
        </p:spPr>
        <p:txBody>
          <a:bodyPr wrap="square">
            <a:spAutoFit/>
          </a:bodyPr>
          <a:lstStyle/>
          <a:p>
            <a:r>
              <a:rPr lang="en-CA" i="1" dirty="0" smtClean="0"/>
              <a:t> </a:t>
            </a:r>
            <a:r>
              <a:rPr lang="en-CA" sz="2400" i="1" dirty="0" smtClean="0"/>
              <a:t>In addition, a new understanding has emerged of the significance of penal sanctions imposed by the state.  Lastly, more effective systems of detention have been developed, which ensure the due protection of citizens but, at the same time, do not definitively deprive the guilty of the possibility of redemption.</a:t>
            </a:r>
            <a:endParaRPr lang="en-CA" sz="2400" dirty="0" smtClean="0"/>
          </a:p>
          <a:p>
            <a:r>
              <a:rPr lang="en-CA" sz="2400" i="1" dirty="0" smtClean="0"/>
              <a:t>Consequently, the Church teaches, in the light of the Gospel, that “the death penalty is inadmissible because it is an attack on the inviolability and dignity of the person”,</a:t>
            </a:r>
            <a:r>
              <a:rPr lang="en-CA" sz="2400" i="1" baseline="30000" dirty="0" smtClean="0"/>
              <a:t>[1]</a:t>
            </a:r>
            <a:r>
              <a:rPr lang="en-CA" sz="2400" i="1" dirty="0" smtClean="0"/>
              <a:t> and she works with determination for its abolition worldwide”.</a:t>
            </a:r>
            <a:endParaRPr lang="en-CA" sz="2400"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4200" y="1498599"/>
            <a:ext cx="5956300" cy="3785652"/>
          </a:xfrm>
          <a:prstGeom prst="rect">
            <a:avLst/>
          </a:prstGeom>
        </p:spPr>
        <p:txBody>
          <a:bodyPr wrap="square">
            <a:spAutoFit/>
          </a:bodyPr>
          <a:lstStyle/>
          <a:p>
            <a:r>
              <a:rPr lang="en-GB" sz="2400" dirty="0"/>
              <a:t>Demographers tell us that a society must have a “Total Fertility Rate” (TFR) of slightly </a:t>
            </a:r>
            <a:r>
              <a:rPr lang="en-GB" sz="2400" b="1" dirty="0"/>
              <a:t>over 2.1 </a:t>
            </a:r>
            <a:r>
              <a:rPr lang="en-GB" sz="2400" dirty="0"/>
              <a:t>(the average number of children a woman has during her child-bearing years) in order to maintain its population over time. </a:t>
            </a:r>
            <a:r>
              <a:rPr lang="en-GB" sz="2400" dirty="0" smtClean="0"/>
              <a:t>well </a:t>
            </a:r>
            <a:r>
              <a:rPr lang="en-GB" sz="2400" dirty="0"/>
              <a:t>below population-replacement level and heading toward the demographic Niagara Falls that demographers call “lowest-low fertility.</a:t>
            </a:r>
            <a:r>
              <a:rPr lang="en-GB" sz="2400" dirty="0" smtClean="0"/>
              <a:t>”</a:t>
            </a:r>
          </a:p>
          <a:p>
            <a:endParaRPr lang="en-GB" sz="2400" dirty="0"/>
          </a:p>
          <a:p>
            <a:endParaRPr lang="en-GB" sz="2400" dirty="0"/>
          </a:p>
        </p:txBody>
      </p:sp>
    </p:spTree>
    <p:extLst>
      <p:ext uri="{BB962C8B-B14F-4D97-AF65-F5344CB8AC3E}">
        <p14:creationId xmlns:p14="http://schemas.microsoft.com/office/powerpoint/2010/main" val="15369371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0900" y="2959100"/>
            <a:ext cx="7797800" cy="2677656"/>
          </a:xfrm>
          <a:prstGeom prst="rect">
            <a:avLst/>
          </a:prstGeom>
          <a:noFill/>
        </p:spPr>
        <p:txBody>
          <a:bodyPr wrap="square" rtlCol="0">
            <a:spAutoFit/>
          </a:bodyPr>
          <a:lstStyle/>
          <a:p>
            <a:endParaRPr lang="en-US" sz="2800" dirty="0" smtClean="0"/>
          </a:p>
          <a:p>
            <a:r>
              <a:rPr lang="en-US" sz="2800" dirty="0" smtClean="0"/>
              <a:t>China’s One Child Policy</a:t>
            </a:r>
          </a:p>
          <a:p>
            <a:endParaRPr lang="en-US" sz="2800" dirty="0"/>
          </a:p>
          <a:p>
            <a:r>
              <a:rPr lang="en-US" sz="2800" dirty="0" smtClean="0"/>
              <a:t>Instituted 1979, after a decade long two child policy</a:t>
            </a:r>
          </a:p>
          <a:p>
            <a:endParaRPr lang="en-US" sz="2800" dirty="0"/>
          </a:p>
          <a:p>
            <a:r>
              <a:rPr lang="en-US" sz="2800" dirty="0" smtClean="0"/>
              <a:t>Now, back to two child, but too little, too late</a:t>
            </a:r>
          </a:p>
        </p:txBody>
      </p:sp>
      <p:pic>
        <p:nvPicPr>
          <p:cNvPr id="3" name="Picture 2" descr="Chin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500" y="406400"/>
            <a:ext cx="2921000" cy="1947333"/>
          </a:xfrm>
          <a:prstGeom prst="rect">
            <a:avLst/>
          </a:prstGeom>
        </p:spPr>
      </p:pic>
    </p:spTree>
    <p:extLst>
      <p:ext uri="{BB962C8B-B14F-4D97-AF65-F5344CB8AC3E}">
        <p14:creationId xmlns:p14="http://schemas.microsoft.com/office/powerpoint/2010/main" val="15999299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14700" y="1003301"/>
            <a:ext cx="4152900" cy="4708981"/>
          </a:xfrm>
          <a:prstGeom prst="rect">
            <a:avLst/>
          </a:prstGeom>
        </p:spPr>
        <p:txBody>
          <a:bodyPr wrap="square">
            <a:spAutoFit/>
          </a:bodyPr>
          <a:lstStyle/>
          <a:p>
            <a:r>
              <a:rPr lang="en-GB" sz="2000" dirty="0"/>
              <a:t>Here are the most recent Eurostat TFP figures for the countries of the European Union in 2014: </a:t>
            </a:r>
            <a:endParaRPr lang="en-GB" sz="2000" dirty="0" smtClean="0"/>
          </a:p>
          <a:p>
            <a:endParaRPr lang="en-GB" sz="2000" dirty="0" smtClean="0"/>
          </a:p>
          <a:p>
            <a:r>
              <a:rPr lang="en-GB" sz="2000" dirty="0" smtClean="0"/>
              <a:t>Austria</a:t>
            </a:r>
            <a:r>
              <a:rPr lang="en-GB" sz="2000" dirty="0"/>
              <a:t>: 1.47; </a:t>
            </a:r>
            <a:endParaRPr lang="en-GB" sz="2000" dirty="0" smtClean="0"/>
          </a:p>
          <a:p>
            <a:r>
              <a:rPr lang="en-GB" sz="2000" dirty="0" smtClean="0"/>
              <a:t>Belgium</a:t>
            </a:r>
            <a:r>
              <a:rPr lang="en-GB" sz="2000" dirty="0"/>
              <a:t>: 1.74; </a:t>
            </a:r>
            <a:endParaRPr lang="en-GB" sz="2000" dirty="0" smtClean="0"/>
          </a:p>
          <a:p>
            <a:r>
              <a:rPr lang="en-GB" sz="2000" dirty="0" smtClean="0"/>
              <a:t>Bulgaria</a:t>
            </a:r>
            <a:r>
              <a:rPr lang="en-GB" sz="2000" dirty="0"/>
              <a:t>: 1.53; </a:t>
            </a:r>
            <a:endParaRPr lang="en-GB" sz="2000" dirty="0" smtClean="0"/>
          </a:p>
          <a:p>
            <a:r>
              <a:rPr lang="en-GB" sz="2000" dirty="0" smtClean="0"/>
              <a:t>Croatia</a:t>
            </a:r>
            <a:r>
              <a:rPr lang="en-GB" sz="2000" dirty="0"/>
              <a:t>: 1.46; </a:t>
            </a:r>
            <a:endParaRPr lang="en-GB" sz="2000" dirty="0" smtClean="0"/>
          </a:p>
          <a:p>
            <a:r>
              <a:rPr lang="en-GB" sz="2000" dirty="0" smtClean="0"/>
              <a:t>Cyprus</a:t>
            </a:r>
            <a:r>
              <a:rPr lang="en-GB" sz="2000" dirty="0"/>
              <a:t>: 1.31; </a:t>
            </a:r>
            <a:endParaRPr lang="en-GB" sz="2000" dirty="0" smtClean="0"/>
          </a:p>
          <a:p>
            <a:r>
              <a:rPr lang="en-GB" sz="2000" dirty="0" smtClean="0"/>
              <a:t>Czech </a:t>
            </a:r>
            <a:r>
              <a:rPr lang="en-GB" sz="2000" dirty="0"/>
              <a:t>Republic: 1.53; </a:t>
            </a:r>
            <a:endParaRPr lang="en-GB" sz="2000" dirty="0" smtClean="0"/>
          </a:p>
          <a:p>
            <a:r>
              <a:rPr lang="en-GB" sz="2000" dirty="0" smtClean="0"/>
              <a:t>Denmark</a:t>
            </a:r>
            <a:r>
              <a:rPr lang="en-GB" sz="2000" dirty="0"/>
              <a:t>: 1.69; </a:t>
            </a:r>
            <a:endParaRPr lang="en-GB" sz="2000" dirty="0" smtClean="0"/>
          </a:p>
          <a:p>
            <a:r>
              <a:rPr lang="en-GB" sz="2000" dirty="0" smtClean="0"/>
              <a:t>Finland</a:t>
            </a:r>
            <a:r>
              <a:rPr lang="en-GB" sz="2000" dirty="0"/>
              <a:t>: 1.71; </a:t>
            </a:r>
            <a:endParaRPr lang="en-GB" sz="2000" dirty="0" smtClean="0"/>
          </a:p>
          <a:p>
            <a:r>
              <a:rPr lang="en-GB" sz="2000" dirty="0" smtClean="0"/>
              <a:t>France</a:t>
            </a:r>
            <a:r>
              <a:rPr lang="en-GB" sz="2000" dirty="0"/>
              <a:t>: 2.01; </a:t>
            </a:r>
            <a:endParaRPr lang="en-GB" sz="2000" dirty="0" smtClean="0"/>
          </a:p>
          <a:p>
            <a:r>
              <a:rPr lang="en-GB" sz="2000" dirty="0" smtClean="0"/>
              <a:t>Germany</a:t>
            </a:r>
            <a:r>
              <a:rPr lang="en-GB" sz="2000" dirty="0"/>
              <a:t>: 1.47; </a:t>
            </a:r>
            <a:endParaRPr lang="en-GB" sz="2000" dirty="0" smtClean="0"/>
          </a:p>
          <a:p>
            <a:r>
              <a:rPr lang="en-GB" sz="2000" dirty="0" smtClean="0"/>
              <a:t>Great </a:t>
            </a:r>
            <a:r>
              <a:rPr lang="en-GB" sz="2000" dirty="0"/>
              <a:t>Britain: 1.81; </a:t>
            </a:r>
            <a:endParaRPr lang="en-US" sz="2000" dirty="0"/>
          </a:p>
        </p:txBody>
      </p:sp>
      <p:pic>
        <p:nvPicPr>
          <p:cNvPr id="3" name="Picture 2" descr="EU.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800" y="228600"/>
            <a:ext cx="2578100" cy="1717411"/>
          </a:xfrm>
          <a:prstGeom prst="rect">
            <a:avLst/>
          </a:prstGeom>
        </p:spPr>
      </p:pic>
    </p:spTree>
    <p:extLst>
      <p:ext uri="{BB962C8B-B14F-4D97-AF65-F5344CB8AC3E}">
        <p14:creationId xmlns:p14="http://schemas.microsoft.com/office/powerpoint/2010/main" val="185361552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3700" y="2730500"/>
            <a:ext cx="3924300" cy="2862322"/>
          </a:xfrm>
          <a:prstGeom prst="rect">
            <a:avLst/>
          </a:prstGeom>
        </p:spPr>
        <p:txBody>
          <a:bodyPr wrap="square">
            <a:spAutoFit/>
          </a:bodyPr>
          <a:lstStyle/>
          <a:p>
            <a:r>
              <a:rPr lang="en-GB" sz="2000" dirty="0"/>
              <a:t>Greece: 1.30; </a:t>
            </a:r>
            <a:endParaRPr lang="en-GB" sz="2000" dirty="0" smtClean="0"/>
          </a:p>
          <a:p>
            <a:r>
              <a:rPr lang="en-GB" sz="2000" dirty="0" smtClean="0"/>
              <a:t>Hungary</a:t>
            </a:r>
            <a:r>
              <a:rPr lang="en-GB" sz="2000" dirty="0"/>
              <a:t>: 1.44; </a:t>
            </a:r>
            <a:endParaRPr lang="en-GB" sz="2000" dirty="0" smtClean="0"/>
          </a:p>
          <a:p>
            <a:r>
              <a:rPr lang="en-GB" sz="2000" dirty="0" smtClean="0"/>
              <a:t>Ireland</a:t>
            </a:r>
            <a:r>
              <a:rPr lang="en-GB" sz="2000" dirty="0"/>
              <a:t>: 1.94; </a:t>
            </a:r>
            <a:endParaRPr lang="en-GB" sz="2000" dirty="0" smtClean="0"/>
          </a:p>
          <a:p>
            <a:r>
              <a:rPr lang="en-GB" sz="2000" dirty="0" smtClean="0"/>
              <a:t>Italy</a:t>
            </a:r>
            <a:r>
              <a:rPr lang="en-GB" sz="2000" dirty="0"/>
              <a:t>: 1.37; </a:t>
            </a:r>
            <a:endParaRPr lang="en-GB" sz="2000" dirty="0" smtClean="0"/>
          </a:p>
          <a:p>
            <a:r>
              <a:rPr lang="en-GB" sz="2000" dirty="0" smtClean="0"/>
              <a:t>Latvia</a:t>
            </a:r>
            <a:r>
              <a:rPr lang="en-GB" sz="2000" dirty="0"/>
              <a:t>: 1.54; </a:t>
            </a:r>
            <a:endParaRPr lang="en-GB" sz="2000" dirty="0" smtClean="0"/>
          </a:p>
          <a:p>
            <a:r>
              <a:rPr lang="en-GB" sz="2000" dirty="0" smtClean="0"/>
              <a:t>Lithuania</a:t>
            </a:r>
            <a:r>
              <a:rPr lang="en-GB" sz="2000" dirty="0"/>
              <a:t>: 1.63; </a:t>
            </a:r>
            <a:endParaRPr lang="en-GB" sz="2000" dirty="0" smtClean="0"/>
          </a:p>
          <a:p>
            <a:r>
              <a:rPr lang="en-GB" sz="2000" dirty="0" smtClean="0"/>
              <a:t>Luxembourg</a:t>
            </a:r>
            <a:r>
              <a:rPr lang="en-GB" sz="2000" dirty="0"/>
              <a:t>: 1.50; </a:t>
            </a:r>
            <a:endParaRPr lang="en-GB" sz="2000" dirty="0" smtClean="0"/>
          </a:p>
          <a:p>
            <a:r>
              <a:rPr lang="en-GB" sz="2000" dirty="0" smtClean="0"/>
              <a:t>Malta</a:t>
            </a:r>
            <a:r>
              <a:rPr lang="en-GB" sz="2000" dirty="0"/>
              <a:t>: 1.42; </a:t>
            </a:r>
            <a:endParaRPr lang="en-GB" sz="2000" dirty="0" smtClean="0"/>
          </a:p>
          <a:p>
            <a:r>
              <a:rPr lang="en-GB" sz="2000" dirty="0" smtClean="0"/>
              <a:t>Netherlands</a:t>
            </a:r>
            <a:r>
              <a:rPr lang="en-GB" sz="2000" dirty="0"/>
              <a:t>: 1.71; </a:t>
            </a:r>
            <a:endParaRPr lang="en-US" sz="2000" dirty="0"/>
          </a:p>
        </p:txBody>
      </p:sp>
      <p:pic>
        <p:nvPicPr>
          <p:cNvPr id="3" name="Picture 2" descr="EU.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800" y="228600"/>
            <a:ext cx="2578100" cy="1717411"/>
          </a:xfrm>
          <a:prstGeom prst="rect">
            <a:avLst/>
          </a:prstGeom>
        </p:spPr>
      </p:pic>
    </p:spTree>
    <p:extLst>
      <p:ext uri="{BB962C8B-B14F-4D97-AF65-F5344CB8AC3E}">
        <p14:creationId xmlns:p14="http://schemas.microsoft.com/office/powerpoint/2010/main" val="242218928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95600" y="2311400"/>
            <a:ext cx="3962400" cy="2246769"/>
          </a:xfrm>
          <a:prstGeom prst="rect">
            <a:avLst/>
          </a:prstGeom>
        </p:spPr>
        <p:txBody>
          <a:bodyPr wrap="square">
            <a:spAutoFit/>
          </a:bodyPr>
          <a:lstStyle/>
          <a:p>
            <a:r>
              <a:rPr lang="en-GB" sz="2000" dirty="0"/>
              <a:t>Poland: 1.32; </a:t>
            </a:r>
            <a:endParaRPr lang="en-GB" sz="2000" dirty="0" smtClean="0"/>
          </a:p>
          <a:p>
            <a:r>
              <a:rPr lang="en-GB" sz="2000" dirty="0" smtClean="0"/>
              <a:t>Portugal</a:t>
            </a:r>
            <a:r>
              <a:rPr lang="en-GB" sz="2000" dirty="0"/>
              <a:t>: 1.23; </a:t>
            </a:r>
            <a:endParaRPr lang="en-GB" sz="2000" dirty="0" smtClean="0"/>
          </a:p>
          <a:p>
            <a:r>
              <a:rPr lang="en-GB" sz="2000" dirty="0" smtClean="0"/>
              <a:t>Romania</a:t>
            </a:r>
            <a:r>
              <a:rPr lang="en-GB" sz="2000" dirty="0"/>
              <a:t>: 1.52; </a:t>
            </a:r>
            <a:endParaRPr lang="en-GB" sz="2000" dirty="0" smtClean="0"/>
          </a:p>
          <a:p>
            <a:r>
              <a:rPr lang="en-GB" sz="2000" dirty="0" smtClean="0"/>
              <a:t>Spain</a:t>
            </a:r>
            <a:r>
              <a:rPr lang="en-GB" sz="2000" dirty="0"/>
              <a:t>: 1.32; </a:t>
            </a:r>
            <a:endParaRPr lang="en-GB" sz="2000" dirty="0" smtClean="0"/>
          </a:p>
          <a:p>
            <a:r>
              <a:rPr lang="en-GB" sz="2000" dirty="0" smtClean="0"/>
              <a:t>Slovakia</a:t>
            </a:r>
            <a:r>
              <a:rPr lang="en-GB" sz="2000" dirty="0"/>
              <a:t>: 1.37; </a:t>
            </a:r>
            <a:endParaRPr lang="en-GB" sz="2000" dirty="0" smtClean="0"/>
          </a:p>
          <a:p>
            <a:r>
              <a:rPr lang="en-GB" sz="2000" dirty="0" smtClean="0"/>
              <a:t>Slovenia</a:t>
            </a:r>
            <a:r>
              <a:rPr lang="en-GB" sz="2000" dirty="0"/>
              <a:t>: 1.58; </a:t>
            </a:r>
            <a:endParaRPr lang="en-GB" sz="2000" dirty="0" smtClean="0"/>
          </a:p>
          <a:p>
            <a:r>
              <a:rPr lang="en-GB" sz="2000" dirty="0" smtClean="0"/>
              <a:t>Sweden</a:t>
            </a:r>
            <a:r>
              <a:rPr lang="en-GB" sz="2000" dirty="0"/>
              <a:t>: 1.88. </a:t>
            </a:r>
            <a:endParaRPr lang="en-US" sz="2000" dirty="0"/>
          </a:p>
        </p:txBody>
      </p:sp>
      <p:pic>
        <p:nvPicPr>
          <p:cNvPr id="3" name="Picture 2" descr="EU.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800" y="228600"/>
            <a:ext cx="2578100" cy="1717411"/>
          </a:xfrm>
          <a:prstGeom prst="rect">
            <a:avLst/>
          </a:prstGeom>
        </p:spPr>
      </p:pic>
    </p:spTree>
    <p:extLst>
      <p:ext uri="{BB962C8B-B14F-4D97-AF65-F5344CB8AC3E}">
        <p14:creationId xmlns:p14="http://schemas.microsoft.com/office/powerpoint/2010/main" val="396442499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677656"/>
          </a:xfrm>
          <a:prstGeom prst="rect">
            <a:avLst/>
          </a:prstGeom>
        </p:spPr>
        <p:txBody>
          <a:bodyPr>
            <a:spAutoFit/>
          </a:bodyPr>
          <a:lstStyle/>
          <a:p>
            <a:r>
              <a:rPr lang="en-GB" sz="2400" dirty="0" smtClean="0"/>
              <a:t>Niger: 6.49 </a:t>
            </a:r>
          </a:p>
          <a:p>
            <a:r>
              <a:rPr lang="en-GB" sz="2400" dirty="0" smtClean="0"/>
              <a:t>Angola:  6.16</a:t>
            </a:r>
          </a:p>
          <a:p>
            <a:r>
              <a:rPr lang="en-GB" sz="2400" dirty="0" smtClean="0"/>
              <a:t>Mali:	6.01 </a:t>
            </a:r>
          </a:p>
          <a:p>
            <a:r>
              <a:rPr lang="en-GB" sz="2400" dirty="0" smtClean="0"/>
              <a:t>Burundi:	5.99 </a:t>
            </a:r>
          </a:p>
          <a:p>
            <a:r>
              <a:rPr lang="en-GB" sz="2400" dirty="0" smtClean="0"/>
              <a:t>Somalia:	5.8</a:t>
            </a:r>
          </a:p>
          <a:p>
            <a:r>
              <a:rPr lang="en-GB" sz="2400" dirty="0" smtClean="0"/>
              <a:t>Burkina Faso:	5.71 </a:t>
            </a:r>
          </a:p>
          <a:p>
            <a:r>
              <a:rPr lang="en-GB" sz="2400" dirty="0" smtClean="0"/>
              <a:t>Uganda:	5.71</a:t>
            </a:r>
            <a:endParaRPr lang="en-US" sz="24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06700" y="3949700"/>
            <a:ext cx="4648200" cy="1384995"/>
          </a:xfrm>
          <a:prstGeom prst="rect">
            <a:avLst/>
          </a:prstGeom>
        </p:spPr>
        <p:txBody>
          <a:bodyPr wrap="square">
            <a:spAutoFit/>
          </a:bodyPr>
          <a:lstStyle/>
          <a:p>
            <a:r>
              <a:rPr lang="en-GB" sz="2400" dirty="0"/>
              <a:t>Thus, the TFR for the European Union as a whole in 2014 was </a:t>
            </a:r>
            <a:r>
              <a:rPr lang="en-GB" sz="2400" b="1" dirty="0" smtClean="0"/>
              <a:t>1.58</a:t>
            </a:r>
            <a:endParaRPr lang="en-GB" b="1" dirty="0"/>
          </a:p>
          <a:p>
            <a:endParaRPr lang="en-GB" dirty="0" smtClean="0"/>
          </a:p>
          <a:p>
            <a:r>
              <a:rPr lang="en-GB" dirty="0" smtClean="0"/>
              <a:t> </a:t>
            </a:r>
            <a:endParaRPr lang="en-US" dirty="0"/>
          </a:p>
        </p:txBody>
      </p:sp>
      <p:pic>
        <p:nvPicPr>
          <p:cNvPr id="4" name="Picture 3" descr="empty swing.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 y="629335"/>
            <a:ext cx="3276600" cy="2476500"/>
          </a:xfrm>
          <a:prstGeom prst="rect">
            <a:avLst/>
          </a:prstGeom>
        </p:spPr>
      </p:pic>
    </p:spTree>
    <p:extLst>
      <p:ext uri="{BB962C8B-B14F-4D97-AF65-F5344CB8AC3E}">
        <p14:creationId xmlns:p14="http://schemas.microsoft.com/office/powerpoint/2010/main" val="22904120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6452" y="1209368"/>
            <a:ext cx="4891548" cy="3416320"/>
          </a:xfrm>
          <a:prstGeom prst="rect">
            <a:avLst/>
          </a:prstGeom>
        </p:spPr>
        <p:txBody>
          <a:bodyPr wrap="square">
            <a:spAutoFit/>
          </a:bodyPr>
          <a:lstStyle/>
          <a:p>
            <a:pPr>
              <a:spcAft>
                <a:spcPts val="0"/>
              </a:spcAft>
            </a:pPr>
            <a:r>
              <a:rPr lang="en-CA" sz="2400" dirty="0">
                <a:solidFill>
                  <a:srgbClr val="222222"/>
                </a:solidFill>
                <a:latin typeface="Times New Roman" panose="02020603050405020304" pitchFamily="18" charset="0"/>
                <a:ea typeface="Times New Roman" panose="02020603050405020304" pitchFamily="18" charset="0"/>
              </a:rPr>
              <a:t>Resolution 15 allowed "in those cases where there is such a clearly felt moral obligation to limit or avoid parenthood, and where there is a morally sound reason for avoiding complete abstinence, the Conference agrees that </a:t>
            </a:r>
            <a:r>
              <a:rPr lang="en-CA" sz="2400" b="1" dirty="0">
                <a:solidFill>
                  <a:srgbClr val="222222"/>
                </a:solidFill>
                <a:latin typeface="Times New Roman" panose="02020603050405020304" pitchFamily="18" charset="0"/>
                <a:ea typeface="Times New Roman" panose="02020603050405020304" pitchFamily="18" charset="0"/>
              </a:rPr>
              <a:t>other methods may be used</a:t>
            </a:r>
            <a:r>
              <a:rPr lang="en-CA" sz="2400" dirty="0">
                <a:solidFill>
                  <a:srgbClr val="222222"/>
                </a:solidFill>
                <a:latin typeface="Times New Roman" panose="02020603050405020304" pitchFamily="18" charset="0"/>
                <a:ea typeface="Times New Roman" panose="02020603050405020304" pitchFamily="18" charset="0"/>
              </a:rPr>
              <a:t>, provided that this is done in the light of the same Christian principles." </a:t>
            </a:r>
            <a:endParaRPr lang="en-CA"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428007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bortion rates in americ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0500"/>
            <a:ext cx="9144000" cy="6469956"/>
          </a:xfrm>
          <a:prstGeom prst="rect">
            <a:avLst/>
          </a:prstGeom>
        </p:spPr>
      </p:pic>
    </p:spTree>
    <p:extLst>
      <p:ext uri="{BB962C8B-B14F-4D97-AF65-F5344CB8AC3E}">
        <p14:creationId xmlns:p14="http://schemas.microsoft.com/office/powerpoint/2010/main" val="243552449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7200" y="1257300"/>
            <a:ext cx="5130800" cy="5447646"/>
          </a:xfrm>
          <a:prstGeom prst="rect">
            <a:avLst/>
          </a:prstGeom>
        </p:spPr>
        <p:txBody>
          <a:bodyPr wrap="square">
            <a:spAutoFit/>
          </a:bodyPr>
          <a:lstStyle/>
          <a:p>
            <a:endParaRPr lang="en-GB" sz="2400" dirty="0" smtClean="0"/>
          </a:p>
          <a:p>
            <a:endParaRPr lang="en-GB" sz="2400" dirty="0"/>
          </a:p>
          <a:p>
            <a:r>
              <a:rPr lang="en-GB" sz="2400" dirty="0" smtClean="0"/>
              <a:t>Just </a:t>
            </a:r>
            <a:r>
              <a:rPr lang="en-GB" sz="2400" dirty="0"/>
              <a:t>8 </a:t>
            </a:r>
            <a:r>
              <a:rPr lang="en-GB" sz="2400" dirty="0" err="1"/>
              <a:t>percent</a:t>
            </a:r>
            <a:r>
              <a:rPr lang="en-GB" sz="2400" dirty="0"/>
              <a:t> </a:t>
            </a:r>
            <a:r>
              <a:rPr lang="en-GB" sz="2400" dirty="0" smtClean="0"/>
              <a:t>(of Catholics) said </a:t>
            </a:r>
            <a:r>
              <a:rPr lang="en-GB" sz="2400" dirty="0"/>
              <a:t>contraception is morally wrong, with 89 </a:t>
            </a:r>
            <a:r>
              <a:rPr lang="en-GB" sz="2400" dirty="0" err="1"/>
              <a:t>percent</a:t>
            </a:r>
            <a:r>
              <a:rPr lang="en-GB" sz="2400" dirty="0"/>
              <a:t> saying it was either morally acceptable or not a moral issue at all.</a:t>
            </a:r>
          </a:p>
          <a:p>
            <a:r>
              <a:rPr lang="en-GB" dirty="0"/>
              <a:t> </a:t>
            </a:r>
          </a:p>
          <a:p>
            <a:endParaRPr lang="en-US" dirty="0" smtClean="0"/>
          </a:p>
          <a:p>
            <a:endParaRPr lang="en-US" dirty="0"/>
          </a:p>
          <a:p>
            <a:r>
              <a:rPr lang="en-US" dirty="0" smtClean="0"/>
              <a:t>https</a:t>
            </a:r>
            <a:r>
              <a:rPr lang="en-US" dirty="0"/>
              <a:t>://</a:t>
            </a:r>
            <a:r>
              <a:rPr lang="en-US" dirty="0" err="1"/>
              <a:t>www.americamagazine.org</a:t>
            </a:r>
            <a:r>
              <a:rPr lang="en-US" dirty="0"/>
              <a:t>/faith/2016/09/28/poll-finds-many-us-catholics-breaking-church-over-contraception-abortion-and-lgbt</a:t>
            </a:r>
            <a:endParaRPr lang="en-US" dirty="0" smtClean="0"/>
          </a:p>
          <a:p>
            <a:endParaRPr lang="en-US" dirty="0"/>
          </a:p>
          <a:p>
            <a:endParaRPr lang="en-US" dirty="0" smtClean="0"/>
          </a:p>
          <a:p>
            <a:r>
              <a:rPr lang="en-US" dirty="0" smtClean="0"/>
              <a:t>http</a:t>
            </a:r>
            <a:r>
              <a:rPr lang="en-US" dirty="0"/>
              <a:t>://</a:t>
            </a:r>
            <a:r>
              <a:rPr lang="en-US" dirty="0" err="1"/>
              <a:t>www.pewforum.org</a:t>
            </a:r>
            <a:r>
              <a:rPr lang="en-US" dirty="0"/>
              <a:t>/2016/09/28/where-the-public-stands-on-religious-liberty-vs-nondiscrimination/</a:t>
            </a:r>
          </a:p>
        </p:txBody>
      </p:sp>
      <p:pic>
        <p:nvPicPr>
          <p:cNvPr id="4" name="Picture 3"/>
          <p:cNvPicPr>
            <a:picLocks noChangeAspect="1"/>
          </p:cNvPicPr>
          <p:nvPr/>
        </p:nvPicPr>
        <p:blipFill>
          <a:blip r:embed="rId2"/>
          <a:stretch>
            <a:fillRect/>
          </a:stretch>
        </p:blipFill>
        <p:spPr>
          <a:xfrm>
            <a:off x="0" y="406400"/>
            <a:ext cx="3124200" cy="1016000"/>
          </a:xfrm>
          <a:prstGeom prst="rect">
            <a:avLst/>
          </a:prstGeom>
        </p:spPr>
      </p:pic>
    </p:spTree>
    <p:extLst>
      <p:ext uri="{BB962C8B-B14F-4D97-AF65-F5344CB8AC3E}">
        <p14:creationId xmlns:p14="http://schemas.microsoft.com/office/powerpoint/2010/main" val="398190844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09800" y="3302000"/>
            <a:ext cx="6000231" cy="1569660"/>
          </a:xfrm>
          <a:prstGeom prst="rect">
            <a:avLst/>
          </a:prstGeom>
          <a:noFill/>
        </p:spPr>
        <p:txBody>
          <a:bodyPr wrap="square" rtlCol="0">
            <a:spAutoFit/>
          </a:bodyPr>
          <a:lstStyle/>
          <a:p>
            <a:r>
              <a:rPr lang="en-US" sz="2400" dirty="0" smtClean="0"/>
              <a:t>‘</a:t>
            </a:r>
            <a:r>
              <a:rPr lang="en-US" sz="2400" i="1" dirty="0" smtClean="0"/>
              <a:t>Theology of the Body</a:t>
            </a:r>
            <a:r>
              <a:rPr lang="en-US" sz="2400" dirty="0" smtClean="0"/>
              <a:t>’</a:t>
            </a:r>
          </a:p>
          <a:p>
            <a:endParaRPr lang="en-US" sz="2400" dirty="0"/>
          </a:p>
          <a:p>
            <a:r>
              <a:rPr lang="en-US" sz="2400" dirty="0" smtClean="0"/>
              <a:t>129 Wednesday Audiences between</a:t>
            </a:r>
          </a:p>
          <a:p>
            <a:r>
              <a:rPr lang="en-US" sz="2400" dirty="0" smtClean="0"/>
              <a:t>1979-1984</a:t>
            </a:r>
            <a:endParaRPr lang="en-US" sz="2400" dirty="0"/>
          </a:p>
        </p:txBody>
      </p:sp>
      <p:pic>
        <p:nvPicPr>
          <p:cNvPr id="3" name="Picture 2" descr="jp ii.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0400" y="482600"/>
            <a:ext cx="3581400" cy="2260600"/>
          </a:xfrm>
          <a:prstGeom prst="rect">
            <a:avLst/>
          </a:prstGeom>
        </p:spPr>
      </p:pic>
    </p:spTree>
    <p:extLst>
      <p:ext uri="{BB962C8B-B14F-4D97-AF65-F5344CB8AC3E}">
        <p14:creationId xmlns:p14="http://schemas.microsoft.com/office/powerpoint/2010/main" val="3630609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pe Benedic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4900" y="723900"/>
            <a:ext cx="1854200" cy="2409519"/>
          </a:xfrm>
          <a:prstGeom prst="rect">
            <a:avLst/>
          </a:prstGeom>
        </p:spPr>
      </p:pic>
      <p:sp>
        <p:nvSpPr>
          <p:cNvPr id="3" name="TextBox 2"/>
          <p:cNvSpPr txBox="1"/>
          <p:nvPr/>
        </p:nvSpPr>
        <p:spPr>
          <a:xfrm>
            <a:off x="2743200" y="3133419"/>
            <a:ext cx="5473701" cy="3046988"/>
          </a:xfrm>
          <a:prstGeom prst="rect">
            <a:avLst/>
          </a:prstGeom>
          <a:noFill/>
        </p:spPr>
        <p:txBody>
          <a:bodyPr wrap="square" rtlCol="0">
            <a:spAutoFit/>
          </a:bodyPr>
          <a:lstStyle/>
          <a:p>
            <a:r>
              <a:rPr lang="en-US" sz="2400" i="1" dirty="0" smtClean="0"/>
              <a:t>Deus Caritas </a:t>
            </a:r>
            <a:r>
              <a:rPr lang="en-US" sz="2400" i="1" dirty="0" err="1" smtClean="0"/>
              <a:t>Est</a:t>
            </a:r>
            <a:r>
              <a:rPr lang="en-US" sz="2400" i="1" dirty="0" smtClean="0"/>
              <a:t> </a:t>
            </a:r>
            <a:r>
              <a:rPr lang="en-US" sz="2400" dirty="0" smtClean="0"/>
              <a:t>(December 25, 2005)</a:t>
            </a:r>
          </a:p>
          <a:p>
            <a:endParaRPr lang="en-US" sz="2400" dirty="0"/>
          </a:p>
          <a:p>
            <a:r>
              <a:rPr lang="en-US" sz="2400" dirty="0" smtClean="0"/>
              <a:t>The Christian fusion of ‘</a:t>
            </a:r>
            <a:r>
              <a:rPr lang="en-US" sz="2400" i="1" dirty="0" err="1" smtClean="0"/>
              <a:t>eros</a:t>
            </a:r>
            <a:r>
              <a:rPr lang="en-US" sz="2400" dirty="0" smtClean="0"/>
              <a:t>’ and ‘agape’, misunderstood and separated in the ancient world. </a:t>
            </a:r>
          </a:p>
          <a:p>
            <a:endParaRPr lang="en-US" sz="2400" dirty="0"/>
          </a:p>
          <a:p>
            <a:r>
              <a:rPr lang="en-US" sz="2400" dirty="0" smtClean="0"/>
              <a:t>Analogy to the </a:t>
            </a:r>
            <a:r>
              <a:rPr lang="en-US" sz="2400" i="1" dirty="0" err="1" smtClean="0"/>
              <a:t>unitive</a:t>
            </a:r>
            <a:r>
              <a:rPr lang="en-US" sz="2400" dirty="0" smtClean="0"/>
              <a:t> and </a:t>
            </a:r>
            <a:r>
              <a:rPr lang="en-US" sz="2400" i="1" dirty="0" smtClean="0"/>
              <a:t>procreative </a:t>
            </a:r>
            <a:r>
              <a:rPr lang="en-US" sz="2400" dirty="0" smtClean="0"/>
              <a:t>dimensions</a:t>
            </a:r>
            <a:endParaRPr lang="en-US" sz="2400" dirty="0"/>
          </a:p>
        </p:txBody>
      </p:sp>
    </p:spTree>
    <p:extLst>
      <p:ext uri="{BB962C8B-B14F-4D97-AF65-F5344CB8AC3E}">
        <p14:creationId xmlns:p14="http://schemas.microsoft.com/office/powerpoint/2010/main" val="285010508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pe Benedic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4900" y="723900"/>
            <a:ext cx="2110978" cy="2743200"/>
          </a:xfrm>
          <a:prstGeom prst="rect">
            <a:avLst/>
          </a:prstGeom>
        </p:spPr>
      </p:pic>
      <p:sp>
        <p:nvSpPr>
          <p:cNvPr id="3" name="TextBox 2"/>
          <p:cNvSpPr txBox="1"/>
          <p:nvPr/>
        </p:nvSpPr>
        <p:spPr>
          <a:xfrm>
            <a:off x="3441700" y="3771900"/>
            <a:ext cx="4660826" cy="1384995"/>
          </a:xfrm>
          <a:prstGeom prst="rect">
            <a:avLst/>
          </a:prstGeom>
          <a:noFill/>
        </p:spPr>
        <p:txBody>
          <a:bodyPr wrap="none" rtlCol="0">
            <a:spAutoFit/>
          </a:bodyPr>
          <a:lstStyle/>
          <a:p>
            <a:r>
              <a:rPr lang="en-US" sz="2800" i="1" dirty="0" err="1" smtClean="0"/>
              <a:t>Spe</a:t>
            </a:r>
            <a:r>
              <a:rPr lang="en-US" sz="2800" i="1" dirty="0" smtClean="0"/>
              <a:t> </a:t>
            </a:r>
            <a:r>
              <a:rPr lang="en-US" sz="2800" i="1" dirty="0" err="1" smtClean="0"/>
              <a:t>Salvi</a:t>
            </a:r>
            <a:r>
              <a:rPr lang="en-US" sz="2800" i="1" dirty="0" smtClean="0"/>
              <a:t> </a:t>
            </a:r>
            <a:r>
              <a:rPr lang="en-US" sz="2800" dirty="0" smtClean="0"/>
              <a:t>(November 30, 2007)</a:t>
            </a:r>
          </a:p>
          <a:p>
            <a:endParaRPr lang="en-US" sz="2800" dirty="0"/>
          </a:p>
          <a:p>
            <a:r>
              <a:rPr lang="en-US" sz="2800" dirty="0" smtClean="0"/>
              <a:t>In what do we hope?</a:t>
            </a:r>
            <a:endParaRPr lang="en-US" sz="2800" dirty="0"/>
          </a:p>
        </p:txBody>
      </p:sp>
    </p:spTree>
    <p:extLst>
      <p:ext uri="{BB962C8B-B14F-4D97-AF65-F5344CB8AC3E}">
        <p14:creationId xmlns:p14="http://schemas.microsoft.com/office/powerpoint/2010/main" val="14933392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7600" y="2540000"/>
            <a:ext cx="7366001" cy="2677656"/>
          </a:xfrm>
          <a:prstGeom prst="rect">
            <a:avLst/>
          </a:prstGeom>
          <a:noFill/>
        </p:spPr>
        <p:txBody>
          <a:bodyPr wrap="square" rtlCol="0">
            <a:spAutoFit/>
          </a:bodyPr>
          <a:lstStyle/>
          <a:p>
            <a:r>
              <a:rPr lang="en-US" sz="2400" dirty="0" smtClean="0"/>
              <a:t>The problem is not just a moral one, or a sin of the passions, (even if it may have begun as such) a form of </a:t>
            </a:r>
            <a:r>
              <a:rPr lang="en-US" sz="2400" i="1" dirty="0" err="1" smtClean="0"/>
              <a:t>acratia</a:t>
            </a:r>
            <a:r>
              <a:rPr lang="en-US" sz="2400" i="1" dirty="0" smtClean="0"/>
              <a:t>.</a:t>
            </a:r>
          </a:p>
          <a:p>
            <a:endParaRPr lang="en-US" sz="2400" dirty="0"/>
          </a:p>
          <a:p>
            <a:r>
              <a:rPr lang="en-US" sz="2400" dirty="0" smtClean="0"/>
              <a:t>There is something deeper at work, a metaphysical malaise, a desire not to live, nor to hand on life, a deep-rooted and subtle despair.</a:t>
            </a:r>
          </a:p>
        </p:txBody>
      </p:sp>
    </p:spTree>
    <p:extLst>
      <p:ext uri="{BB962C8B-B14F-4D97-AF65-F5344CB8AC3E}">
        <p14:creationId xmlns:p14="http://schemas.microsoft.com/office/powerpoint/2010/main" val="264522902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37635" y="2199798"/>
            <a:ext cx="5617005" cy="3508653"/>
          </a:xfrm>
          <a:prstGeom prst="rect">
            <a:avLst/>
          </a:prstGeom>
          <a:noFill/>
        </p:spPr>
        <p:txBody>
          <a:bodyPr wrap="square" rtlCol="0">
            <a:spAutoFit/>
          </a:bodyPr>
          <a:lstStyle/>
          <a:p>
            <a:r>
              <a:rPr lang="en-US" sz="2400" dirty="0" smtClean="0"/>
              <a:t>The most difficult thing to confront about the tradition of </a:t>
            </a:r>
            <a:r>
              <a:rPr lang="en-US" sz="2400" i="1" dirty="0" err="1" smtClean="0"/>
              <a:t>Humanae</a:t>
            </a:r>
            <a:r>
              <a:rPr lang="en-US" sz="2400" i="1" dirty="0" smtClean="0"/>
              <a:t> Vitae</a:t>
            </a:r>
            <a:r>
              <a:rPr lang="en-US" sz="2400" dirty="0" smtClean="0"/>
              <a:t>, then, is its position that the issue lies at the point of contraception, not abortion, social structure, euthanasia, or homosexuality. All of these somehow follow from the first with a logic that is awesome</a:t>
            </a:r>
            <a:r>
              <a:rPr lang="mr-IN" sz="2400" dirty="0" smtClean="0"/>
              <a:t>…</a:t>
            </a:r>
            <a:endParaRPr lang="en-CA" sz="2400" dirty="0" smtClean="0"/>
          </a:p>
          <a:p>
            <a:endParaRPr lang="en-CA" dirty="0"/>
          </a:p>
          <a:p>
            <a:r>
              <a:rPr lang="en-CA" dirty="0" smtClean="0"/>
              <a:t>F</a:t>
            </a:r>
            <a:r>
              <a:rPr lang="en-US" dirty="0" smtClean="0"/>
              <a:t>a</a:t>
            </a:r>
            <a:r>
              <a:rPr lang="en-CA" dirty="0" err="1" smtClean="0"/>
              <a:t>ther</a:t>
            </a:r>
            <a:r>
              <a:rPr lang="en-CA" dirty="0" smtClean="0"/>
              <a:t> James V. </a:t>
            </a:r>
            <a:r>
              <a:rPr lang="en-CA" dirty="0" err="1" smtClean="0"/>
              <a:t>Schall</a:t>
            </a:r>
            <a:r>
              <a:rPr lang="en-CA" dirty="0" smtClean="0"/>
              <a:t>, S.J.</a:t>
            </a:r>
          </a:p>
          <a:p>
            <a:r>
              <a:rPr lang="en-CA" i="1" dirty="0" smtClean="0"/>
              <a:t>Christianity and Life </a:t>
            </a:r>
            <a:r>
              <a:rPr lang="en-CA" dirty="0" smtClean="0"/>
              <a:t>(Ignatius Press, 1981)</a:t>
            </a:r>
            <a:endParaRPr lang="en-US" dirty="0"/>
          </a:p>
        </p:txBody>
      </p:sp>
      <p:pic>
        <p:nvPicPr>
          <p:cNvPr id="3" name="Picture 2" descr="James Schal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385" y="300830"/>
            <a:ext cx="2528545" cy="2107121"/>
          </a:xfrm>
          <a:prstGeom prst="rect">
            <a:avLst/>
          </a:prstGeom>
        </p:spPr>
      </p:pic>
    </p:spTree>
    <p:extLst>
      <p:ext uri="{BB962C8B-B14F-4D97-AF65-F5344CB8AC3E}">
        <p14:creationId xmlns:p14="http://schemas.microsoft.com/office/powerpoint/2010/main" val="425985757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37635" y="2199798"/>
            <a:ext cx="5617005" cy="2769989"/>
          </a:xfrm>
          <a:prstGeom prst="rect">
            <a:avLst/>
          </a:prstGeom>
          <a:noFill/>
        </p:spPr>
        <p:txBody>
          <a:bodyPr wrap="square" rtlCol="0">
            <a:spAutoFit/>
          </a:bodyPr>
          <a:lstStyle/>
          <a:p>
            <a:r>
              <a:rPr lang="en-CA" sz="2400" dirty="0" smtClean="0"/>
              <a:t>It is symbolically and directly connected with the inner nature of God and with the peculiar kind of metaphysics that flows from Christianity, that which conceives “being” as primarily a gift from God.</a:t>
            </a:r>
          </a:p>
          <a:p>
            <a:endParaRPr lang="en-CA" dirty="0"/>
          </a:p>
          <a:p>
            <a:r>
              <a:rPr lang="en-CA" dirty="0" smtClean="0"/>
              <a:t>F</a:t>
            </a:r>
            <a:r>
              <a:rPr lang="en-US" dirty="0" smtClean="0"/>
              <a:t>a</a:t>
            </a:r>
            <a:r>
              <a:rPr lang="en-CA" dirty="0" err="1" smtClean="0"/>
              <a:t>ther</a:t>
            </a:r>
            <a:r>
              <a:rPr lang="en-CA" dirty="0" smtClean="0"/>
              <a:t> James V. </a:t>
            </a:r>
            <a:r>
              <a:rPr lang="en-CA" dirty="0" err="1" smtClean="0"/>
              <a:t>Schall</a:t>
            </a:r>
            <a:r>
              <a:rPr lang="en-CA" dirty="0" smtClean="0"/>
              <a:t>, S.J.</a:t>
            </a:r>
          </a:p>
          <a:p>
            <a:r>
              <a:rPr lang="en-CA" i="1" dirty="0" smtClean="0"/>
              <a:t>Christianity and Life </a:t>
            </a:r>
            <a:r>
              <a:rPr lang="en-CA" dirty="0" smtClean="0"/>
              <a:t>(Ignatius Press, 1981)</a:t>
            </a:r>
            <a:endParaRPr lang="en-US" dirty="0"/>
          </a:p>
        </p:txBody>
      </p:sp>
      <p:pic>
        <p:nvPicPr>
          <p:cNvPr id="3" name="Picture 2" descr="James Schal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385" y="300830"/>
            <a:ext cx="2528545" cy="2107121"/>
          </a:xfrm>
          <a:prstGeom prst="rect">
            <a:avLst/>
          </a:prstGeom>
        </p:spPr>
      </p:pic>
    </p:spTree>
    <p:extLst>
      <p:ext uri="{BB962C8B-B14F-4D97-AF65-F5344CB8AC3E}">
        <p14:creationId xmlns:p14="http://schemas.microsoft.com/office/powerpoint/2010/main" val="30331918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isney wedding.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014" y="952500"/>
            <a:ext cx="3167987" cy="3167987"/>
          </a:xfrm>
          <a:prstGeom prst="rect">
            <a:avLst/>
          </a:prstGeom>
        </p:spPr>
      </p:pic>
      <p:sp>
        <p:nvSpPr>
          <p:cNvPr id="3" name="TextBox 2"/>
          <p:cNvSpPr txBox="1"/>
          <p:nvPr/>
        </p:nvSpPr>
        <p:spPr>
          <a:xfrm>
            <a:off x="2225853" y="4399595"/>
            <a:ext cx="5701423" cy="1938992"/>
          </a:xfrm>
          <a:prstGeom prst="rect">
            <a:avLst/>
          </a:prstGeom>
          <a:noFill/>
        </p:spPr>
        <p:txBody>
          <a:bodyPr wrap="square" rtlCol="0">
            <a:spAutoFit/>
          </a:bodyPr>
          <a:lstStyle/>
          <a:p>
            <a:r>
              <a:rPr lang="en-US" sz="2400" i="1" dirty="0" smtClean="0"/>
              <a:t>Despair</a:t>
            </a:r>
            <a:r>
              <a:rPr lang="en-US" sz="2400" dirty="0" smtClean="0"/>
              <a:t>: </a:t>
            </a:r>
          </a:p>
          <a:p>
            <a:r>
              <a:rPr lang="en-US" sz="2400" dirty="0" smtClean="0"/>
              <a:t>To lose hope in the right thing. </a:t>
            </a:r>
          </a:p>
          <a:p>
            <a:r>
              <a:rPr lang="en-US" sz="2400" dirty="0" smtClean="0"/>
              <a:t>Or to hope in the wrong thing.</a:t>
            </a:r>
          </a:p>
          <a:p>
            <a:r>
              <a:rPr lang="en-US" sz="2400" dirty="0" smtClean="0"/>
              <a:t>Or hope too much in the right thing. </a:t>
            </a:r>
          </a:p>
          <a:p>
            <a:endParaRPr lang="en-US" sz="2400" dirty="0"/>
          </a:p>
        </p:txBody>
      </p:sp>
    </p:spTree>
    <p:extLst>
      <p:ext uri="{BB962C8B-B14F-4D97-AF65-F5344CB8AC3E}">
        <p14:creationId xmlns:p14="http://schemas.microsoft.com/office/powerpoint/2010/main" val="310795478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08400" y="2120900"/>
            <a:ext cx="3124248" cy="4401205"/>
          </a:xfrm>
          <a:prstGeom prst="rect">
            <a:avLst/>
          </a:prstGeom>
          <a:noFill/>
        </p:spPr>
        <p:txBody>
          <a:bodyPr wrap="none" rtlCol="0">
            <a:spAutoFit/>
          </a:bodyPr>
          <a:lstStyle/>
          <a:p>
            <a:endParaRPr lang="en-US" sz="2800" dirty="0" smtClean="0"/>
          </a:p>
          <a:p>
            <a:endParaRPr lang="en-US" sz="2800" dirty="0"/>
          </a:p>
          <a:p>
            <a:r>
              <a:rPr lang="en-US" sz="2800" dirty="0" smtClean="0"/>
              <a:t>Reason</a:t>
            </a:r>
          </a:p>
          <a:p>
            <a:endParaRPr lang="en-US" sz="2800" dirty="0"/>
          </a:p>
          <a:p>
            <a:r>
              <a:rPr lang="en-US" sz="2800" dirty="0" smtClean="0"/>
              <a:t>Will</a:t>
            </a:r>
          </a:p>
          <a:p>
            <a:endParaRPr lang="en-US" sz="2800" dirty="0"/>
          </a:p>
          <a:p>
            <a:r>
              <a:rPr lang="en-US" sz="2800" dirty="0" smtClean="0"/>
              <a:t>Emotion</a:t>
            </a:r>
          </a:p>
          <a:p>
            <a:endParaRPr lang="en-US" sz="2800" dirty="0"/>
          </a:p>
          <a:p>
            <a:endParaRPr lang="en-US" sz="2800" dirty="0" smtClean="0"/>
          </a:p>
          <a:p>
            <a:r>
              <a:rPr lang="en-US" sz="2800" i="1" dirty="0" smtClean="0"/>
              <a:t>Sense or Sensibility</a:t>
            </a:r>
            <a:r>
              <a:rPr lang="en-US" sz="2800" dirty="0" smtClean="0"/>
              <a:t>?</a:t>
            </a:r>
            <a:endParaRPr lang="en-US" sz="2800" dirty="0"/>
          </a:p>
        </p:txBody>
      </p:sp>
      <p:pic>
        <p:nvPicPr>
          <p:cNvPr id="3" name="Picture 2" descr="mickey mous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533400"/>
            <a:ext cx="3035300" cy="2679700"/>
          </a:xfrm>
          <a:prstGeom prst="rect">
            <a:avLst/>
          </a:prstGeom>
        </p:spPr>
      </p:pic>
      <p:pic>
        <p:nvPicPr>
          <p:cNvPr id="4" name="Picture 3" descr="louis and zelie.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5800" y="666115"/>
            <a:ext cx="3286432" cy="2546985"/>
          </a:xfrm>
          <a:prstGeom prst="rect">
            <a:avLst/>
          </a:prstGeom>
        </p:spPr>
      </p:pic>
    </p:spTree>
    <p:extLst>
      <p:ext uri="{BB962C8B-B14F-4D97-AF65-F5344CB8AC3E}">
        <p14:creationId xmlns:p14="http://schemas.microsoft.com/office/powerpoint/2010/main" val="35778184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0582" y="2477728"/>
            <a:ext cx="4547418" cy="1938992"/>
          </a:xfrm>
          <a:prstGeom prst="rect">
            <a:avLst/>
          </a:prstGeom>
        </p:spPr>
        <p:txBody>
          <a:bodyPr wrap="square">
            <a:spAutoFit/>
          </a:bodyPr>
          <a:lstStyle/>
          <a:p>
            <a:r>
              <a:rPr lang="en-CA" sz="2400" dirty="0">
                <a:solidFill>
                  <a:srgbClr val="222222"/>
                </a:solidFill>
                <a:latin typeface="Times New Roman" panose="02020603050405020304" pitchFamily="18" charset="0"/>
                <a:ea typeface="Calibri" panose="020F0502020204030204" pitchFamily="34" charset="0"/>
              </a:rPr>
              <a:t>The vote for this Resolution was 193 for it, 67 against it, and 47 not voting. </a:t>
            </a:r>
            <a:r>
              <a:rPr lang="en-CA" sz="2400" dirty="0" smtClean="0">
                <a:solidFill>
                  <a:srgbClr val="222222"/>
                </a:solidFill>
                <a:latin typeface="Times New Roman" panose="02020603050405020304" pitchFamily="18" charset="0"/>
                <a:ea typeface="Calibri" panose="020F0502020204030204" pitchFamily="34" charset="0"/>
              </a:rPr>
              <a:t>(This </a:t>
            </a:r>
            <a:r>
              <a:rPr lang="en-CA" sz="2400" dirty="0">
                <a:solidFill>
                  <a:srgbClr val="222222"/>
                </a:solidFill>
                <a:latin typeface="Times New Roman" panose="02020603050405020304" pitchFamily="18" charset="0"/>
                <a:ea typeface="Calibri" panose="020F0502020204030204" pitchFamily="34" charset="0"/>
              </a:rPr>
              <a:t>was the only Resolution for which a record of the numbers voting was </a:t>
            </a:r>
            <a:r>
              <a:rPr lang="en-CA" sz="2400" dirty="0" smtClean="0">
                <a:solidFill>
                  <a:srgbClr val="222222"/>
                </a:solidFill>
                <a:latin typeface="Times New Roman" panose="02020603050405020304" pitchFamily="18" charset="0"/>
                <a:ea typeface="Calibri" panose="020F0502020204030204" pitchFamily="34" charset="0"/>
              </a:rPr>
              <a:t>required)</a:t>
            </a:r>
            <a:endParaRPr lang="en-CA" sz="2400" dirty="0"/>
          </a:p>
        </p:txBody>
      </p:sp>
    </p:spTree>
    <p:extLst>
      <p:ext uri="{BB962C8B-B14F-4D97-AF65-F5344CB8AC3E}">
        <p14:creationId xmlns:p14="http://schemas.microsoft.com/office/powerpoint/2010/main" val="409888834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78226" y="1754600"/>
            <a:ext cx="5407513" cy="4154983"/>
          </a:xfrm>
          <a:prstGeom prst="rect">
            <a:avLst/>
          </a:prstGeom>
        </p:spPr>
        <p:txBody>
          <a:bodyPr wrap="square">
            <a:spAutoFit/>
          </a:bodyPr>
          <a:lstStyle/>
          <a:p>
            <a:r>
              <a:rPr lang="en-US" sz="2400" dirty="0"/>
              <a:t>The teaching of the Church on the regulation of birth, which promulgates the divine law, will easily appear to many to be difficult or even impossible of actuation. And indeed, like all great beneficent realities, it demands </a:t>
            </a:r>
            <a:r>
              <a:rPr lang="en-US" sz="2400" b="1" dirty="0"/>
              <a:t>serious engagement and much effort, individual, family and social effort</a:t>
            </a:r>
            <a:r>
              <a:rPr lang="en-US" sz="2400" dirty="0"/>
              <a:t>. More than that, it would not be practicable without the help of God (</a:t>
            </a:r>
            <a:r>
              <a:rPr lang="en-US" sz="2400" i="1" dirty="0"/>
              <a:t>gratia Dei</a:t>
            </a:r>
            <a:r>
              <a:rPr lang="en-US" sz="2400" dirty="0"/>
              <a:t>), who upholds and strengthens the good will of men</a:t>
            </a:r>
            <a:r>
              <a:rPr lang="en-GB" sz="2400" dirty="0"/>
              <a:t> </a:t>
            </a:r>
            <a:endParaRPr lang="en-US" sz="2400" dirty="0"/>
          </a:p>
        </p:txBody>
      </p:sp>
      <p:pic>
        <p:nvPicPr>
          <p:cNvPr id="3" name="Paul VI.jpg" descr="/Users/jpm/Documents/Talks 2018/Pictures/Paul VI.jp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222060" y="107035"/>
            <a:ext cx="1741928" cy="2153656"/>
          </a:xfrm>
          <a:prstGeom prst="rect">
            <a:avLst/>
          </a:prstGeom>
        </p:spPr>
      </p:pic>
    </p:spTree>
    <p:extLst>
      <p:ext uri="{BB962C8B-B14F-4D97-AF65-F5344CB8AC3E}">
        <p14:creationId xmlns:p14="http://schemas.microsoft.com/office/powerpoint/2010/main" val="397188621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andora's Box.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4707" y="1216573"/>
            <a:ext cx="5446793" cy="4538995"/>
          </a:xfrm>
          <a:prstGeom prst="rect">
            <a:avLst/>
          </a:prstGeom>
        </p:spPr>
      </p:pic>
    </p:spTree>
    <p:extLst>
      <p:ext uri="{BB962C8B-B14F-4D97-AF65-F5344CB8AC3E}">
        <p14:creationId xmlns:p14="http://schemas.microsoft.com/office/powerpoint/2010/main" val="3858504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5758" y="2847178"/>
            <a:ext cx="5603661" cy="3416320"/>
          </a:xfrm>
          <a:prstGeom prst="rect">
            <a:avLst/>
          </a:prstGeom>
        </p:spPr>
        <p:txBody>
          <a:bodyPr wrap="square">
            <a:spAutoFit/>
          </a:bodyPr>
          <a:lstStyle/>
          <a:p>
            <a:r>
              <a:rPr lang="en-GB" sz="2400" dirty="0"/>
              <a:t>Since, therefore, the conjugal act is destined primarily by nature for the begetting of children, those who in exercising it deliberately frustrate its natural power and purpose sin against nature and commit a deed which is </a:t>
            </a:r>
            <a:r>
              <a:rPr lang="en-GB" sz="2400" b="1" dirty="0"/>
              <a:t>shameful and intrinsically vicious </a:t>
            </a:r>
            <a:endParaRPr lang="en-GB" sz="2400" b="1" dirty="0" smtClean="0"/>
          </a:p>
          <a:p>
            <a:endParaRPr lang="en-GB" sz="2400" dirty="0"/>
          </a:p>
          <a:p>
            <a:r>
              <a:rPr lang="en-GB" sz="2400" i="1" dirty="0" err="1" smtClean="0"/>
              <a:t>Casti</a:t>
            </a:r>
            <a:r>
              <a:rPr lang="en-GB" sz="2400" i="1" dirty="0" smtClean="0"/>
              <a:t> </a:t>
            </a:r>
            <a:r>
              <a:rPr lang="en-GB" sz="2400" i="1" dirty="0" err="1" smtClean="0"/>
              <a:t>Connubii</a:t>
            </a:r>
            <a:r>
              <a:rPr lang="en-GB" sz="2400" dirty="0" smtClean="0"/>
              <a:t>, Pius XI, Dec. 31, 1930</a:t>
            </a:r>
            <a:endParaRPr lang="en-US" sz="2400" dirty="0"/>
          </a:p>
        </p:txBody>
      </p:sp>
      <p:pic>
        <p:nvPicPr>
          <p:cNvPr id="3" name="Picture 2" descr="Pius XI.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095" y="271928"/>
            <a:ext cx="1773663" cy="2407770"/>
          </a:xfrm>
          <a:prstGeom prst="rect">
            <a:avLst/>
          </a:prstGeom>
        </p:spPr>
      </p:pic>
      <p:pic>
        <p:nvPicPr>
          <p:cNvPr id="4" name="Casti Connubii.jpg" descr="/Users/jpm/Documents/Talks 2018/Pictures/Casti Connubii.jpg"/>
          <p:cNvPicPr>
            <a:picLocks noChangeAspect="1"/>
          </p:cNvPicPr>
          <p:nvPr/>
        </p:nvPicPr>
        <p:blipFill>
          <a:blip r:embed="rId3" r:link="rId4">
            <a:extLst>
              <a:ext uri="{28A0092B-C50C-407E-A947-70E740481C1C}">
                <a14:useLocalDpi xmlns:a14="http://schemas.microsoft.com/office/drawing/2010/main" val="0"/>
              </a:ext>
            </a:extLst>
          </a:blip>
          <a:stretch>
            <a:fillRect/>
          </a:stretch>
        </p:blipFill>
        <p:spPr>
          <a:xfrm>
            <a:off x="6893759" y="271927"/>
            <a:ext cx="1894059" cy="2820501"/>
          </a:xfrm>
          <a:prstGeom prst="rect">
            <a:avLst/>
          </a:prstGeom>
        </p:spPr>
      </p:pic>
    </p:spTree>
    <p:extLst>
      <p:ext uri="{BB962C8B-B14F-4D97-AF65-F5344CB8AC3E}">
        <p14:creationId xmlns:p14="http://schemas.microsoft.com/office/powerpoint/2010/main" val="2098241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98600" y="850901"/>
            <a:ext cx="5486400" cy="3693319"/>
          </a:xfrm>
          <a:prstGeom prst="rect">
            <a:avLst/>
          </a:prstGeom>
        </p:spPr>
        <p:txBody>
          <a:bodyPr wrap="square">
            <a:spAutoFit/>
          </a:bodyPr>
          <a:lstStyle/>
          <a:p>
            <a:r>
              <a:rPr lang="en-GB" sz="2400" dirty="0"/>
              <a:t>Since, therefore, the conjugal act is destined primarily by nature for the begetting of children, those who in exercising it deliberately frustrate its natural power and purpose sin against nature and commit a deed which is </a:t>
            </a:r>
            <a:r>
              <a:rPr lang="en-GB" sz="2400" b="1" dirty="0"/>
              <a:t>shameful and intrinsically vicious </a:t>
            </a:r>
          </a:p>
          <a:p>
            <a:endParaRPr lang="en-GB" sz="2400" dirty="0"/>
          </a:p>
          <a:p>
            <a:r>
              <a:rPr lang="en-GB" sz="2400" i="1" dirty="0" err="1"/>
              <a:t>Casti</a:t>
            </a:r>
            <a:r>
              <a:rPr lang="en-GB" sz="2400" i="1" dirty="0"/>
              <a:t> </a:t>
            </a:r>
            <a:r>
              <a:rPr lang="en-GB" sz="2400" i="1" dirty="0" err="1"/>
              <a:t>Connubii</a:t>
            </a:r>
            <a:r>
              <a:rPr lang="en-GB" sz="2400" dirty="0"/>
              <a:t>, Pius XI, Dec. 31, 1930</a:t>
            </a:r>
            <a:endParaRPr lang="en-US" sz="2400" dirty="0"/>
          </a:p>
          <a:p>
            <a:endParaRPr lang="en-US" dirty="0"/>
          </a:p>
        </p:txBody>
      </p:sp>
    </p:spTree>
    <p:extLst>
      <p:ext uri="{BB962C8B-B14F-4D97-AF65-F5344CB8AC3E}">
        <p14:creationId xmlns:p14="http://schemas.microsoft.com/office/powerpoint/2010/main" val="961848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us XI.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79" y="606889"/>
            <a:ext cx="2164344" cy="2938125"/>
          </a:xfrm>
          <a:prstGeom prst="rect">
            <a:avLst/>
          </a:prstGeom>
        </p:spPr>
      </p:pic>
      <p:pic>
        <p:nvPicPr>
          <p:cNvPr id="3" name="Pius XII.jpg" descr="/Users/jpm/Documents/Courses 2018-19/Vatican II-2018/Vatican II pictures/Pius XII.jpg"/>
          <p:cNvPicPr>
            <a:picLocks noChangeAspect="1"/>
          </p:cNvPicPr>
          <p:nvPr/>
        </p:nvPicPr>
        <p:blipFill>
          <a:blip r:embed="rId3" r:link="rId4">
            <a:extLst>
              <a:ext uri="{28A0092B-C50C-407E-A947-70E740481C1C}">
                <a14:useLocalDpi xmlns:a14="http://schemas.microsoft.com/office/drawing/2010/main" val="0"/>
              </a:ext>
            </a:extLst>
          </a:blip>
          <a:stretch>
            <a:fillRect/>
          </a:stretch>
        </p:blipFill>
        <p:spPr>
          <a:xfrm>
            <a:off x="4913792" y="606888"/>
            <a:ext cx="2063698" cy="2952845"/>
          </a:xfrm>
          <a:prstGeom prst="rect">
            <a:avLst/>
          </a:prstGeom>
        </p:spPr>
      </p:pic>
      <p:sp>
        <p:nvSpPr>
          <p:cNvPr id="4" name="TextBox 3"/>
          <p:cNvSpPr txBox="1"/>
          <p:nvPr/>
        </p:nvSpPr>
        <p:spPr>
          <a:xfrm>
            <a:off x="1590869" y="4480118"/>
            <a:ext cx="8014456" cy="1200328"/>
          </a:xfrm>
          <a:prstGeom prst="rect">
            <a:avLst/>
          </a:prstGeom>
          <a:noFill/>
        </p:spPr>
        <p:txBody>
          <a:bodyPr wrap="square" rtlCol="0">
            <a:spAutoFit/>
          </a:bodyPr>
          <a:lstStyle/>
          <a:p>
            <a:r>
              <a:rPr lang="en-US" sz="2400" dirty="0" smtClean="0"/>
              <a:t>Virtuous ‘periodic continence’ to avoid children</a:t>
            </a:r>
          </a:p>
          <a:p>
            <a:endParaRPr lang="en-US" sz="2400" dirty="0"/>
          </a:p>
          <a:p>
            <a:r>
              <a:rPr lang="en-US" sz="2400" dirty="0" smtClean="0"/>
              <a:t>a.k.a., the ‘rhythm method’</a:t>
            </a:r>
            <a:endParaRPr lang="en-US" sz="2400" dirty="0"/>
          </a:p>
        </p:txBody>
      </p:sp>
    </p:spTree>
    <p:extLst>
      <p:ext uri="{BB962C8B-B14F-4D97-AF65-F5344CB8AC3E}">
        <p14:creationId xmlns:p14="http://schemas.microsoft.com/office/powerpoint/2010/main" val="2988406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18516</TotalTime>
  <Words>2076</Words>
  <Application>Microsoft Office PowerPoint</Application>
  <PresentationFormat>On-screen Show (4:3)</PresentationFormat>
  <Paragraphs>182</Paragraphs>
  <Slides>61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61</vt:i4>
      </vt:variant>
    </vt:vector>
  </HeadingPairs>
  <TitlesOfParts>
    <vt:vector size="66" baseType="lpstr">
      <vt:lpstr>Arial</vt:lpstr>
      <vt:lpstr>Calibri</vt:lpstr>
      <vt:lpstr>Mangal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John Paul Meenan</cp:lastModifiedBy>
  <cp:revision>67</cp:revision>
  <dcterms:created xsi:type="dcterms:W3CDTF">2018-09-20T17:29:49Z</dcterms:created>
  <dcterms:modified xsi:type="dcterms:W3CDTF">2021-03-01T14:27:12Z</dcterms:modified>
</cp:coreProperties>
</file>